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5"/>
  </p:notesMasterIdLst>
  <p:handoutMasterIdLst>
    <p:handoutMasterId r:id="rId66"/>
  </p:handoutMasterIdLst>
  <p:sldIdLst>
    <p:sldId id="256" r:id="rId2"/>
    <p:sldId id="301" r:id="rId3"/>
    <p:sldId id="303" r:id="rId4"/>
    <p:sldId id="304" r:id="rId5"/>
    <p:sldId id="307" r:id="rId6"/>
    <p:sldId id="308" r:id="rId7"/>
    <p:sldId id="310" r:id="rId8"/>
    <p:sldId id="309" r:id="rId9"/>
    <p:sldId id="312" r:id="rId10"/>
    <p:sldId id="311" r:id="rId11"/>
    <p:sldId id="313" r:id="rId12"/>
    <p:sldId id="406" r:id="rId13"/>
    <p:sldId id="407" r:id="rId14"/>
    <p:sldId id="411" r:id="rId15"/>
    <p:sldId id="409" r:id="rId16"/>
    <p:sldId id="410" r:id="rId17"/>
    <p:sldId id="403" r:id="rId18"/>
    <p:sldId id="413" r:id="rId19"/>
    <p:sldId id="414" r:id="rId20"/>
    <p:sldId id="412" r:id="rId21"/>
    <p:sldId id="305" r:id="rId22"/>
    <p:sldId id="267" r:id="rId23"/>
    <p:sldId id="295" r:id="rId24"/>
    <p:sldId id="264" r:id="rId25"/>
    <p:sldId id="268" r:id="rId26"/>
    <p:sldId id="265" r:id="rId27"/>
    <p:sldId id="293" r:id="rId28"/>
    <p:sldId id="294" r:id="rId29"/>
    <p:sldId id="290" r:id="rId30"/>
    <p:sldId id="291" r:id="rId31"/>
    <p:sldId id="292" r:id="rId32"/>
    <p:sldId id="300" r:id="rId33"/>
    <p:sldId id="283" r:id="rId34"/>
    <p:sldId id="260" r:id="rId35"/>
    <p:sldId id="281" r:id="rId36"/>
    <p:sldId id="282" r:id="rId37"/>
    <p:sldId id="318" r:id="rId38"/>
    <p:sldId id="319" r:id="rId39"/>
    <p:sldId id="320" r:id="rId40"/>
    <p:sldId id="321" r:id="rId41"/>
    <p:sldId id="322" r:id="rId42"/>
    <p:sldId id="323" r:id="rId43"/>
    <p:sldId id="324" r:id="rId44"/>
    <p:sldId id="404" r:id="rId45"/>
    <p:sldId id="306" r:id="rId46"/>
    <p:sldId id="401" r:id="rId47"/>
    <p:sldId id="402" r:id="rId48"/>
    <p:sldId id="416" r:id="rId49"/>
    <p:sldId id="395" r:id="rId50"/>
    <p:sldId id="396" r:id="rId51"/>
    <p:sldId id="399" r:id="rId52"/>
    <p:sldId id="380" r:id="rId53"/>
    <p:sldId id="382" r:id="rId54"/>
    <p:sldId id="386" r:id="rId55"/>
    <p:sldId id="415" r:id="rId56"/>
    <p:sldId id="385" r:id="rId57"/>
    <p:sldId id="387" r:id="rId58"/>
    <p:sldId id="388" r:id="rId59"/>
    <p:sldId id="389" r:id="rId60"/>
    <p:sldId id="390" r:id="rId61"/>
    <p:sldId id="405" r:id="rId62"/>
    <p:sldId id="302" r:id="rId63"/>
    <p:sldId id="417" r:id="rId64"/>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90" userDrawn="1">
          <p15:clr>
            <a:srgbClr val="A4A3A4"/>
          </p15:clr>
        </p15:guide>
        <p15:guide id="2" pos="2160" userDrawn="1">
          <p15:clr>
            <a:srgbClr val="A4A3A4"/>
          </p15:clr>
        </p15:guide>
        <p15:guide id="3" orient="horz" pos="373" userDrawn="1">
          <p15:clr>
            <a:srgbClr val="A4A3A4"/>
          </p15:clr>
        </p15:guide>
        <p15:guide id="4" pos="136" userDrawn="1">
          <p15:clr>
            <a:srgbClr val="A4A3A4"/>
          </p15:clr>
        </p15:guide>
        <p15:guide id="5" pos="419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38" autoAdjust="0"/>
    <p:restoredTop sz="86667"/>
  </p:normalViewPr>
  <p:slideViewPr>
    <p:cSldViewPr snapToGrid="0" snapToObjects="1" showGuides="1">
      <p:cViewPr varScale="1">
        <p:scale>
          <a:sx n="169" d="100"/>
          <a:sy n="169" d="100"/>
        </p:scale>
        <p:origin x="208" y="504"/>
      </p:cViewPr>
      <p:guideLst>
        <p:guide orient="horz" pos="1643"/>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67" d="100"/>
          <a:sy n="167" d="100"/>
        </p:scale>
        <p:origin x="6464" y="192"/>
      </p:cViewPr>
      <p:guideLst>
        <p:guide orient="horz" pos="2890"/>
        <p:guide pos="2160"/>
        <p:guide orient="horz" pos="373"/>
        <p:guide pos="136"/>
        <p:guide pos="419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latin typeface="Arial" panose="020B0604020202020204" pitchFamily="34" charset="0"/>
              </a:rPr>
              <a:t>NAME EVENT / NAME PRESENTATION</a:t>
            </a:r>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2659A1-86E5-EE47-989D-D1EC3B7AEB88}" type="datetime1">
              <a:rPr lang="fr-CH" smtClean="0">
                <a:latin typeface="Arial" panose="020B0604020202020204" pitchFamily="34" charset="0"/>
              </a:rPr>
              <a:t>20.03.23</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CH">
                <a:latin typeface="Arial" panose="020B0604020202020204" pitchFamily="34" charset="0"/>
              </a:rPr>
              <a:t>Speaker</a:t>
            </a:r>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r>
              <a:rPr lang="fr-FR"/>
              <a:t>NAME EVENT / NAME PRESENTATION</a:t>
            </a:r>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0D3B9203-7A45-FC4F-A2CD-BB78943AE561}" type="datetime1">
              <a:rPr lang="fr-CH" smtClean="0"/>
              <a:t>20.03.23</a:t>
            </a:fld>
            <a:endParaRPr lang="fr-FR" dirty="0"/>
          </a:p>
        </p:txBody>
      </p:sp>
      <p:sp>
        <p:nvSpPr>
          <p:cNvPr id="4" name="Espace réservé de l'image des diapositives 3"/>
          <p:cNvSpPr>
            <a:spLocks noGrp="1" noRot="1" noChangeAspect="1"/>
          </p:cNvSpPr>
          <p:nvPr>
            <p:ph type="sldImg" idx="2"/>
          </p:nvPr>
        </p:nvSpPr>
        <p:spPr>
          <a:xfrm>
            <a:off x="210518" y="619273"/>
            <a:ext cx="6436964" cy="3620792"/>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210518" y="4400549"/>
            <a:ext cx="6436964" cy="4201009"/>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fr-FR"/>
              <a:t>Speaker</a:t>
            </a:r>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a:t>
            </a:fld>
            <a:endParaRPr lang="fr-FR" dirty="0"/>
          </a:p>
        </p:txBody>
      </p:sp>
      <p:sp>
        <p:nvSpPr>
          <p:cNvPr id="5" name="Espace réservé de la date 4">
            <a:extLst>
              <a:ext uri="{FF2B5EF4-FFF2-40B4-BE49-F238E27FC236}">
                <a16:creationId xmlns:a16="http://schemas.microsoft.com/office/drawing/2014/main" id="{BB08DC05-305F-594F-9F18-9CF1E4DB5A23}"/>
              </a:ext>
            </a:extLst>
          </p:cNvPr>
          <p:cNvSpPr>
            <a:spLocks noGrp="1"/>
          </p:cNvSpPr>
          <p:nvPr>
            <p:ph type="dt" idx="1"/>
          </p:nvPr>
        </p:nvSpPr>
        <p:spPr/>
        <p:txBody>
          <a:bodyPr/>
          <a:lstStyle/>
          <a:p>
            <a:fld id="{34551F9A-4701-CE42-97CC-9260CE132552}" type="datetime1">
              <a:rPr lang="fr-CH" smtClean="0"/>
              <a:t>20.03.23</a:t>
            </a:fld>
            <a:endParaRPr lang="fr-FR" dirty="0"/>
          </a:p>
        </p:txBody>
      </p:sp>
      <p:sp>
        <p:nvSpPr>
          <p:cNvPr id="6" name="Espace réservé du pied de page 5">
            <a:extLst>
              <a:ext uri="{FF2B5EF4-FFF2-40B4-BE49-F238E27FC236}">
                <a16:creationId xmlns:a16="http://schemas.microsoft.com/office/drawing/2014/main" id="{8F2F41A5-B12E-1843-83F7-B86B38C0CE97}"/>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4D206A73-DDB0-2740-9475-00E48E475A11}"/>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004361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10</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025325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722610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80837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155517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61858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603623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547822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985734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213609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28430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681291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20</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288319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554441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err="1"/>
              <a:t>We’ll</a:t>
            </a:r>
            <a:r>
              <a:rPr lang="fr-FR" dirty="0"/>
              <a:t> </a:t>
            </a:r>
            <a:r>
              <a:rPr lang="fr-FR" dirty="0" err="1"/>
              <a:t>now</a:t>
            </a:r>
            <a:r>
              <a:rPr lang="fr-FR" dirty="0"/>
              <a:t> switch </a:t>
            </a:r>
            <a:r>
              <a:rPr lang="fr-FR" dirty="0" err="1"/>
              <a:t>gears</a:t>
            </a:r>
            <a:r>
              <a:rPr lang="fr-FR" dirty="0"/>
              <a:t> and explore the control </a:t>
            </a:r>
            <a:r>
              <a:rPr lang="fr-FR" dirty="0" err="1"/>
              <a:t>problem</a:t>
            </a:r>
            <a:r>
              <a:rPr lang="fr-FR" dirty="0"/>
              <a:t> a bit.</a:t>
            </a:r>
          </a:p>
          <a:p>
            <a:endParaRPr lang="fr-FR" dirty="0"/>
          </a:p>
          <a:p>
            <a:r>
              <a:rPr lang="fr-FR" dirty="0"/>
              <a:t>I </a:t>
            </a:r>
            <a:r>
              <a:rPr lang="fr-FR" dirty="0" err="1"/>
              <a:t>will</a:t>
            </a:r>
            <a:r>
              <a:rPr lang="fr-FR" dirty="0"/>
              <a:t> </a:t>
            </a:r>
            <a:r>
              <a:rPr lang="fr-FR" dirty="0" err="1"/>
              <a:t>describe</a:t>
            </a:r>
            <a:r>
              <a:rPr lang="fr-FR" dirty="0"/>
              <a:t> a building and </a:t>
            </a:r>
            <a:r>
              <a:rPr lang="fr-FR" dirty="0" err="1"/>
              <a:t>its</a:t>
            </a:r>
            <a:r>
              <a:rPr lang="fr-FR" dirty="0"/>
              <a:t> HVAC system </a:t>
            </a:r>
            <a:r>
              <a:rPr lang="fr-FR" dirty="0" err="1"/>
              <a:t>located</a:t>
            </a:r>
            <a:r>
              <a:rPr lang="fr-FR" dirty="0"/>
              <a:t> in Campo Grande, Mato Grosso do Sul, </a:t>
            </a:r>
            <a:r>
              <a:rPr lang="fr-FR" dirty="0" err="1"/>
              <a:t>Brazil</a:t>
            </a:r>
            <a:r>
              <a:rPr lang="fr-FR" dirty="0"/>
              <a:t>. BTW, HVAC stands for </a:t>
            </a:r>
            <a:r>
              <a:rPr lang="fr-FR" dirty="0" err="1"/>
              <a:t>heating</a:t>
            </a:r>
            <a:r>
              <a:rPr lang="fr-FR" dirty="0"/>
              <a:t>, ventilation and air-</a:t>
            </a:r>
            <a:r>
              <a:rPr lang="fr-FR" dirty="0" err="1"/>
              <a:t>conditioning</a:t>
            </a:r>
            <a:r>
              <a:rPr lang="fr-FR" dirty="0"/>
              <a:t>.</a:t>
            </a:r>
          </a:p>
          <a:p>
            <a:endParaRPr lang="fr-FR" dirty="0"/>
          </a:p>
          <a:p>
            <a:r>
              <a:rPr lang="fr-FR" dirty="0" err="1"/>
              <a:t>Okay</a:t>
            </a:r>
            <a:r>
              <a:rPr lang="fr-FR" dirty="0"/>
              <a:t>. </a:t>
            </a:r>
            <a:r>
              <a:rPr lang="fr-FR" dirty="0" err="1"/>
              <a:t>Here’s</a:t>
            </a:r>
            <a:r>
              <a:rPr lang="fr-FR" dirty="0"/>
              <a:t> Campo Grande, a city </a:t>
            </a:r>
            <a:r>
              <a:rPr lang="fr-FR" dirty="0" err="1"/>
              <a:t>located</a:t>
            </a:r>
            <a:r>
              <a:rPr lang="fr-FR" dirty="0"/>
              <a:t> in the central-western part of the country.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500218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A couple of </a:t>
            </a:r>
            <a:r>
              <a:rPr lang="fr-FR" dirty="0" err="1"/>
              <a:t>years</a:t>
            </a:r>
            <a:r>
              <a:rPr lang="fr-FR" dirty="0"/>
              <a:t> </a:t>
            </a:r>
            <a:r>
              <a:rPr lang="fr-FR" dirty="0" err="1"/>
              <a:t>ago</a:t>
            </a:r>
            <a:r>
              <a:rPr lang="fr-FR" dirty="0"/>
              <a:t> </a:t>
            </a:r>
            <a:r>
              <a:rPr lang="fr-FR" dirty="0" err="1"/>
              <a:t>we</a:t>
            </a:r>
            <a:r>
              <a:rPr lang="fr-FR" dirty="0"/>
              <a:t> </a:t>
            </a:r>
            <a:r>
              <a:rPr lang="fr-FR" dirty="0" err="1"/>
              <a:t>established</a:t>
            </a:r>
            <a:r>
              <a:rPr lang="fr-FR" dirty="0"/>
              <a:t> </a:t>
            </a:r>
            <a:r>
              <a:rPr lang="fr-FR" dirty="0" err="1"/>
              <a:t>this</a:t>
            </a:r>
            <a:r>
              <a:rPr lang="fr-FR" dirty="0"/>
              <a:t> </a:t>
            </a:r>
            <a:r>
              <a:rPr lang="fr-FR" dirty="0" err="1"/>
              <a:t>partnership</a:t>
            </a:r>
            <a:r>
              <a:rPr lang="fr-FR" dirty="0"/>
              <a:t> </a:t>
            </a:r>
            <a:r>
              <a:rPr lang="fr-FR" dirty="0" err="1"/>
              <a:t>with</a:t>
            </a:r>
            <a:r>
              <a:rPr lang="fr-FR" dirty="0"/>
              <a:t> a public </a:t>
            </a:r>
            <a:r>
              <a:rPr lang="fr-FR" dirty="0" err="1"/>
              <a:t>hospital</a:t>
            </a:r>
            <a:r>
              <a:rPr lang="fr-FR" dirty="0"/>
              <a:t> </a:t>
            </a:r>
            <a:r>
              <a:rPr lang="fr-FR" dirty="0" err="1"/>
              <a:t>named</a:t>
            </a:r>
            <a:r>
              <a:rPr lang="fr-FR" dirty="0"/>
              <a:t> </a:t>
            </a:r>
            <a:r>
              <a:rPr lang="fr-FR" dirty="0" err="1"/>
              <a:t>Hospital</a:t>
            </a:r>
            <a:r>
              <a:rPr lang="fr-FR" dirty="0"/>
              <a:t> São </a:t>
            </a:r>
            <a:r>
              <a:rPr lang="fr-FR" dirty="0" err="1"/>
              <a:t>Julião</a:t>
            </a:r>
            <a:r>
              <a:rPr lang="fr-FR" dirty="0"/>
              <a:t>, </a:t>
            </a:r>
            <a:r>
              <a:rPr lang="fr-FR" dirty="0" err="1"/>
              <a:t>where</a:t>
            </a:r>
            <a:r>
              <a:rPr lang="fr-FR" dirty="0"/>
              <a:t> </a:t>
            </a:r>
            <a:r>
              <a:rPr lang="fr-FR" dirty="0" err="1"/>
              <a:t>we</a:t>
            </a:r>
            <a:r>
              <a:rPr lang="fr-FR" dirty="0"/>
              <a:t> </a:t>
            </a:r>
            <a:r>
              <a:rPr lang="fr-FR" dirty="0" err="1"/>
              <a:t>agreed</a:t>
            </a:r>
            <a:r>
              <a:rPr lang="fr-FR" dirty="0"/>
              <a:t> to </a:t>
            </a:r>
            <a:r>
              <a:rPr lang="fr-FR" dirty="0" err="1"/>
              <a:t>deploy</a:t>
            </a:r>
            <a:r>
              <a:rPr lang="fr-FR" dirty="0"/>
              <a:t> a </a:t>
            </a:r>
            <a:r>
              <a:rPr lang="fr-FR" dirty="0" err="1"/>
              <a:t>number</a:t>
            </a:r>
            <a:r>
              <a:rPr lang="fr-FR" dirty="0"/>
              <a:t> of </a:t>
            </a:r>
            <a:r>
              <a:rPr lang="fr-FR" dirty="0" err="1"/>
              <a:t>sensor</a:t>
            </a:r>
            <a:r>
              <a:rPr lang="fr-FR" dirty="0"/>
              <a:t> networks to monitor the local HVAC plant and propose new control </a:t>
            </a:r>
            <a:r>
              <a:rPr lang="fr-FR" dirty="0" err="1"/>
              <a:t>strategies</a:t>
            </a:r>
            <a:r>
              <a:rPr lang="fr-FR" dirty="0"/>
              <a:t> for </a:t>
            </a:r>
            <a:r>
              <a:rPr lang="fr-FR" dirty="0" err="1"/>
              <a:t>it</a:t>
            </a:r>
            <a:r>
              <a:rPr lang="fr-FR" dirty="0"/>
              <a:t>.</a:t>
            </a:r>
          </a:p>
          <a:p>
            <a:endParaRPr lang="fr-FR" dirty="0"/>
          </a:p>
          <a:p>
            <a:r>
              <a:rPr lang="fr-FR" dirty="0"/>
              <a:t>The </a:t>
            </a:r>
            <a:r>
              <a:rPr lang="fr-FR" dirty="0" err="1"/>
              <a:t>hospital</a:t>
            </a:r>
            <a:r>
              <a:rPr lang="fr-FR" dirty="0"/>
              <a:t> </a:t>
            </a:r>
            <a:r>
              <a:rPr lang="fr-FR" dirty="0" err="1"/>
              <a:t>is</a:t>
            </a:r>
            <a:r>
              <a:rPr lang="fr-FR" dirty="0"/>
              <a:t> a large </a:t>
            </a:r>
            <a:r>
              <a:rPr lang="fr-FR" dirty="0" err="1"/>
              <a:t>complex</a:t>
            </a:r>
            <a:r>
              <a:rPr lang="fr-FR" dirty="0"/>
              <a:t> </a:t>
            </a:r>
            <a:r>
              <a:rPr lang="fr-FR" dirty="0" err="1"/>
              <a:t>with</a:t>
            </a:r>
            <a:r>
              <a:rPr lang="fr-FR" dirty="0"/>
              <a:t> over 30 buildings, but </a:t>
            </a:r>
            <a:r>
              <a:rPr lang="fr-FR" dirty="0" err="1"/>
              <a:t>we</a:t>
            </a:r>
            <a:r>
              <a:rPr lang="fr-FR" dirty="0"/>
              <a:t> </a:t>
            </a:r>
            <a:r>
              <a:rPr lang="fr-FR" dirty="0" err="1"/>
              <a:t>were</a:t>
            </a:r>
            <a:r>
              <a:rPr lang="fr-FR" dirty="0"/>
              <a:t> </a:t>
            </a:r>
            <a:r>
              <a:rPr lang="fr-FR" dirty="0" err="1"/>
              <a:t>concerned</a:t>
            </a:r>
            <a:r>
              <a:rPr lang="fr-FR" dirty="0"/>
              <a:t> </a:t>
            </a:r>
            <a:r>
              <a:rPr lang="fr-FR" dirty="0" err="1"/>
              <a:t>with</a:t>
            </a:r>
            <a:r>
              <a:rPr lang="fr-FR" dirty="0"/>
              <a:t> </a:t>
            </a:r>
            <a:r>
              <a:rPr lang="fr-FR" dirty="0" err="1"/>
              <a:t>only</a:t>
            </a:r>
            <a:r>
              <a:rPr lang="fr-FR" dirty="0"/>
              <a:t> the </a:t>
            </a:r>
            <a:r>
              <a:rPr lang="fr-FR" dirty="0" err="1"/>
              <a:t>surgery</a:t>
            </a:r>
            <a:r>
              <a:rPr lang="fr-FR" dirty="0"/>
              <a:t> center, the one in the top photo.</a:t>
            </a:r>
          </a:p>
          <a:p>
            <a:endParaRPr lang="fr-FR" dirty="0"/>
          </a:p>
          <a:p>
            <a:r>
              <a:rPr lang="fr-FR" dirty="0"/>
              <a:t>More </a:t>
            </a:r>
            <a:r>
              <a:rPr lang="fr-FR" dirty="0" err="1"/>
              <a:t>specifically</a:t>
            </a:r>
            <a:r>
              <a:rPr lang="fr-FR" dirty="0"/>
              <a:t>, the </a:t>
            </a:r>
            <a:r>
              <a:rPr lang="fr-FR" dirty="0" err="1"/>
              <a:t>ophthalmology</a:t>
            </a:r>
            <a:r>
              <a:rPr lang="fr-FR" dirty="0"/>
              <a:t> section of the </a:t>
            </a:r>
            <a:r>
              <a:rPr lang="fr-FR" dirty="0" err="1"/>
              <a:t>surgery</a:t>
            </a:r>
            <a:r>
              <a:rPr lang="fr-FR" dirty="0"/>
              <a:t> center, </a:t>
            </a:r>
            <a:r>
              <a:rPr lang="fr-FR" dirty="0" err="1"/>
              <a:t>located</a:t>
            </a:r>
            <a:r>
              <a:rPr lang="fr-FR" dirty="0"/>
              <a:t> on </a:t>
            </a:r>
            <a:r>
              <a:rPr lang="fr-FR" dirty="0" err="1"/>
              <a:t>its</a:t>
            </a:r>
            <a:r>
              <a:rPr lang="fr-FR" dirty="0"/>
              <a:t> West end.</a:t>
            </a:r>
          </a:p>
          <a:p>
            <a:endParaRPr lang="fr-FR" dirty="0"/>
          </a:p>
          <a:p>
            <a:r>
              <a:rPr lang="fr-FR" dirty="0"/>
              <a:t>There are </a:t>
            </a:r>
            <a:r>
              <a:rPr lang="fr-FR" dirty="0" err="1"/>
              <a:t>two</a:t>
            </a:r>
            <a:r>
              <a:rPr lang="fr-FR" dirty="0"/>
              <a:t> operating </a:t>
            </a:r>
            <a:r>
              <a:rPr lang="fr-FR" dirty="0" err="1"/>
              <a:t>rooms</a:t>
            </a:r>
            <a:r>
              <a:rPr lang="fr-FR" dirty="0"/>
              <a:t> and one </a:t>
            </a:r>
            <a:r>
              <a:rPr lang="fr-FR" dirty="0" err="1"/>
              <a:t>waiting</a:t>
            </a:r>
            <a:r>
              <a:rPr lang="fr-FR" dirty="0"/>
              <a:t> room, </a:t>
            </a:r>
            <a:r>
              <a:rPr lang="fr-FR" dirty="0" err="1"/>
              <a:t>so</a:t>
            </a:r>
            <a:r>
              <a:rPr lang="fr-FR" dirty="0"/>
              <a:t> </a:t>
            </a:r>
            <a:r>
              <a:rPr lang="fr-FR" dirty="0" err="1"/>
              <a:t>three</a:t>
            </a:r>
            <a:r>
              <a:rPr lang="fr-FR" dirty="0"/>
              <a:t> thermal zones in total.</a:t>
            </a:r>
          </a:p>
          <a:p>
            <a:endParaRPr lang="fr-FR" dirty="0"/>
          </a:p>
          <a:p>
            <a:r>
              <a:rPr lang="fr-FR" dirty="0"/>
              <a:t>There are no </a:t>
            </a:r>
            <a:r>
              <a:rPr lang="fr-FR" dirty="0" err="1"/>
              <a:t>radiators</a:t>
            </a:r>
            <a:r>
              <a:rPr lang="fr-FR" dirty="0"/>
              <a:t> in </a:t>
            </a:r>
            <a:r>
              <a:rPr lang="fr-FR" dirty="0" err="1"/>
              <a:t>there</a:t>
            </a:r>
            <a:r>
              <a:rPr lang="fr-FR" dirty="0"/>
              <a:t>, and </a:t>
            </a:r>
            <a:r>
              <a:rPr lang="fr-FR" dirty="0" err="1"/>
              <a:t>cooling</a:t>
            </a:r>
            <a:r>
              <a:rPr lang="fr-FR" dirty="0"/>
              <a:t> </a:t>
            </a:r>
            <a:r>
              <a:rPr lang="fr-FR" dirty="0" err="1"/>
              <a:t>is</a:t>
            </a:r>
            <a:r>
              <a:rPr lang="fr-FR" dirty="0"/>
              <a:t> </a:t>
            </a:r>
            <a:r>
              <a:rPr lang="fr-FR" dirty="0" err="1"/>
              <a:t>achieved</a:t>
            </a:r>
            <a:r>
              <a:rPr lang="fr-FR" dirty="0"/>
              <a:t> by </a:t>
            </a:r>
            <a:r>
              <a:rPr lang="fr-FR" dirty="0" err="1"/>
              <a:t>pumping</a:t>
            </a:r>
            <a:r>
              <a:rPr lang="fr-FR" dirty="0"/>
              <a:t> clean cold air </a:t>
            </a:r>
            <a:r>
              <a:rPr lang="fr-FR" dirty="0" err="1"/>
              <a:t>into</a:t>
            </a:r>
            <a:r>
              <a:rPr lang="fr-FR" dirty="0"/>
              <a:t> the zones </a:t>
            </a:r>
            <a:r>
              <a:rPr lang="fr-FR" dirty="0" err="1"/>
              <a:t>through</a:t>
            </a:r>
            <a:r>
              <a:rPr lang="fr-FR" dirty="0"/>
              <a:t> </a:t>
            </a:r>
            <a:r>
              <a:rPr lang="fr-FR" dirty="0" err="1"/>
              <a:t>these</a:t>
            </a:r>
            <a:r>
              <a:rPr lang="fr-FR" dirty="0"/>
              <a:t> </a:t>
            </a:r>
            <a:r>
              <a:rPr lang="fr-FR" dirty="0" err="1"/>
              <a:t>outlets</a:t>
            </a:r>
            <a:r>
              <a:rPr lang="fr-FR" dirty="0"/>
              <a:t> </a:t>
            </a:r>
            <a:r>
              <a:rPr lang="fr-FR" dirty="0" err="1"/>
              <a:t>installed</a:t>
            </a:r>
            <a:r>
              <a:rPr lang="fr-FR" dirty="0"/>
              <a:t> on the </a:t>
            </a:r>
            <a:r>
              <a:rPr lang="fr-FR" dirty="0" err="1"/>
              <a:t>ceiling</a:t>
            </a:r>
            <a:r>
              <a:rPr lang="fr-FR" dirty="0"/>
              <a:t>. </a:t>
            </a:r>
            <a:r>
              <a:rPr lang="fr-FR" dirty="0" err="1"/>
              <a:t>That’s</a:t>
            </a:r>
            <a:r>
              <a:rPr lang="fr-FR" dirty="0"/>
              <a:t> </a:t>
            </a:r>
            <a:r>
              <a:rPr lang="fr-FR" dirty="0" err="1"/>
              <a:t>what</a:t>
            </a:r>
            <a:r>
              <a:rPr lang="fr-FR" dirty="0"/>
              <a:t> </a:t>
            </a:r>
            <a:r>
              <a:rPr lang="fr-FR" dirty="0" err="1"/>
              <a:t>we</a:t>
            </a:r>
            <a:r>
              <a:rPr lang="fr-FR" dirty="0"/>
              <a:t> call a </a:t>
            </a:r>
            <a:r>
              <a:rPr lang="fr-FR" dirty="0" err="1"/>
              <a:t>forced</a:t>
            </a:r>
            <a:r>
              <a:rPr lang="fr-FR" dirty="0"/>
              <a:t>-air system.</a:t>
            </a:r>
          </a:p>
          <a:p>
            <a:endParaRPr lang="fr-FR" dirty="0"/>
          </a:p>
          <a:p>
            <a:r>
              <a:rPr lang="fr-FR" dirty="0"/>
              <a:t>How </a:t>
            </a:r>
            <a:r>
              <a:rPr lang="fr-FR" dirty="0" err="1"/>
              <a:t>is</a:t>
            </a:r>
            <a:r>
              <a:rPr lang="fr-FR" dirty="0"/>
              <a:t> </a:t>
            </a:r>
            <a:r>
              <a:rPr lang="fr-FR" dirty="0" err="1"/>
              <a:t>this</a:t>
            </a:r>
            <a:r>
              <a:rPr lang="fr-FR" dirty="0"/>
              <a:t> air </a:t>
            </a:r>
            <a:r>
              <a:rPr lang="fr-FR" dirty="0" err="1"/>
              <a:t>produced</a:t>
            </a:r>
            <a:r>
              <a:rPr lang="fr-FR" dirty="0"/>
              <a:t>?</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156880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WELL, right to the </a:t>
            </a:r>
            <a:r>
              <a:rPr lang="fr-FR" dirty="0" err="1"/>
              <a:t>side</a:t>
            </a:r>
            <a:r>
              <a:rPr lang="fr-FR" dirty="0"/>
              <a:t> of </a:t>
            </a:r>
            <a:r>
              <a:rPr lang="fr-FR" dirty="0" err="1"/>
              <a:t>these</a:t>
            </a:r>
            <a:r>
              <a:rPr lang="fr-FR" dirty="0"/>
              <a:t> </a:t>
            </a:r>
            <a:r>
              <a:rPr lang="fr-FR" dirty="0" err="1"/>
              <a:t>three</a:t>
            </a:r>
            <a:r>
              <a:rPr lang="fr-FR" dirty="0"/>
              <a:t> </a:t>
            </a:r>
            <a:r>
              <a:rPr lang="fr-FR" dirty="0" err="1"/>
              <a:t>rooms</a:t>
            </a:r>
            <a:r>
              <a:rPr lang="fr-FR" dirty="0"/>
              <a:t>, </a:t>
            </a:r>
            <a:r>
              <a:rPr lang="fr-FR" dirty="0" err="1"/>
              <a:t>you</a:t>
            </a:r>
            <a:r>
              <a:rPr lang="fr-FR" dirty="0"/>
              <a:t> have a </a:t>
            </a:r>
            <a:r>
              <a:rPr lang="fr-FR" dirty="0" err="1"/>
              <a:t>separate</a:t>
            </a:r>
            <a:r>
              <a:rPr lang="fr-FR" dirty="0"/>
              <a:t> </a:t>
            </a:r>
            <a:r>
              <a:rPr lang="fr-FR" dirty="0" err="1"/>
              <a:t>space</a:t>
            </a:r>
            <a:r>
              <a:rPr lang="fr-FR" dirty="0"/>
              <a:t> </a:t>
            </a:r>
            <a:r>
              <a:rPr lang="fr-FR" dirty="0" err="1"/>
              <a:t>where</a:t>
            </a:r>
            <a:r>
              <a:rPr lang="fr-FR" dirty="0"/>
              <a:t> the HVAC plant </a:t>
            </a:r>
            <a:r>
              <a:rPr lang="fr-FR" dirty="0" err="1"/>
              <a:t>is</a:t>
            </a:r>
            <a:r>
              <a:rPr lang="fr-FR" dirty="0"/>
              <a:t>.</a:t>
            </a:r>
          </a:p>
          <a:p>
            <a:endParaRPr lang="fr-FR" dirty="0"/>
          </a:p>
          <a:p>
            <a:r>
              <a:rPr lang="fr-FR" dirty="0" err="1"/>
              <a:t>It’s</a:t>
            </a:r>
            <a:r>
              <a:rPr lang="fr-FR" dirty="0"/>
              <a:t> </a:t>
            </a:r>
            <a:r>
              <a:rPr lang="fr-FR" dirty="0" err="1"/>
              <a:t>composed</a:t>
            </a:r>
            <a:r>
              <a:rPr lang="fr-FR" dirty="0"/>
              <a:t> of air-handling </a:t>
            </a:r>
            <a:r>
              <a:rPr lang="fr-FR" dirty="0" err="1"/>
              <a:t>units</a:t>
            </a:r>
            <a:r>
              <a:rPr lang="fr-FR" dirty="0"/>
              <a:t> (</a:t>
            </a:r>
            <a:r>
              <a:rPr lang="fr-FR" dirty="0" err="1"/>
              <a:t>aka</a:t>
            </a:r>
            <a:r>
              <a:rPr lang="fr-FR" dirty="0"/>
              <a:t> </a:t>
            </a:r>
            <a:r>
              <a:rPr lang="fr-FR" dirty="0" err="1"/>
              <a:t>AHUs</a:t>
            </a:r>
            <a:r>
              <a:rPr lang="fr-FR" dirty="0"/>
              <a:t>). There are large fans </a:t>
            </a:r>
            <a:r>
              <a:rPr lang="fr-FR" dirty="0" err="1"/>
              <a:t>inside</a:t>
            </a:r>
            <a:r>
              <a:rPr lang="fr-FR" dirty="0"/>
              <a:t> of </a:t>
            </a:r>
            <a:r>
              <a:rPr lang="fr-FR" dirty="0" err="1"/>
              <a:t>them</a:t>
            </a:r>
            <a:r>
              <a:rPr lang="fr-FR" dirty="0"/>
              <a:t>, as </a:t>
            </a:r>
            <a:r>
              <a:rPr lang="fr-FR" dirty="0" err="1"/>
              <a:t>well</a:t>
            </a:r>
            <a:r>
              <a:rPr lang="fr-FR" dirty="0"/>
              <a:t> as </a:t>
            </a:r>
            <a:r>
              <a:rPr lang="fr-FR" dirty="0" err="1"/>
              <a:t>particle</a:t>
            </a:r>
            <a:r>
              <a:rPr lang="fr-FR" dirty="0"/>
              <a:t> and </a:t>
            </a:r>
            <a:r>
              <a:rPr lang="fr-FR" dirty="0" err="1"/>
              <a:t>bacteria</a:t>
            </a:r>
            <a:r>
              <a:rPr lang="fr-FR" dirty="0"/>
              <a:t> </a:t>
            </a:r>
            <a:r>
              <a:rPr lang="fr-FR" dirty="0" err="1"/>
              <a:t>filters</a:t>
            </a:r>
            <a:r>
              <a:rPr lang="fr-FR" dirty="0"/>
              <a:t> to </a:t>
            </a:r>
            <a:r>
              <a:rPr lang="fr-FR" dirty="0" err="1"/>
              <a:t>purify</a:t>
            </a:r>
            <a:r>
              <a:rPr lang="fr-FR" dirty="0"/>
              <a:t> the air, and </a:t>
            </a:r>
            <a:r>
              <a:rPr lang="fr-FR" dirty="0" err="1"/>
              <a:t>coils</a:t>
            </a:r>
            <a:r>
              <a:rPr lang="fr-FR" dirty="0"/>
              <a:t> to </a:t>
            </a:r>
            <a:r>
              <a:rPr lang="fr-FR" dirty="0" err="1"/>
              <a:t>bring</a:t>
            </a:r>
            <a:r>
              <a:rPr lang="fr-FR" dirty="0"/>
              <a:t> down the </a:t>
            </a:r>
            <a:r>
              <a:rPr lang="fr-FR" dirty="0" err="1"/>
              <a:t>temperature</a:t>
            </a:r>
            <a:r>
              <a:rPr lang="fr-FR" dirty="0"/>
              <a:t>. </a:t>
            </a:r>
            <a:r>
              <a:rPr lang="fr-FR" dirty="0" err="1"/>
              <a:t>These</a:t>
            </a:r>
            <a:r>
              <a:rPr lang="fr-FR" dirty="0"/>
              <a:t> </a:t>
            </a:r>
            <a:r>
              <a:rPr lang="fr-FR" dirty="0" err="1"/>
              <a:t>equipment</a:t>
            </a:r>
            <a:r>
              <a:rPr lang="fr-FR" dirty="0"/>
              <a:t> </a:t>
            </a:r>
            <a:r>
              <a:rPr lang="fr-FR" dirty="0" err="1"/>
              <a:t>collect</a:t>
            </a:r>
            <a:r>
              <a:rPr lang="fr-FR" dirty="0"/>
              <a:t> air </a:t>
            </a:r>
            <a:r>
              <a:rPr lang="fr-FR" dirty="0" err="1"/>
              <a:t>from</a:t>
            </a:r>
            <a:r>
              <a:rPr lang="fr-FR" dirty="0"/>
              <a:t> the </a:t>
            </a:r>
            <a:r>
              <a:rPr lang="fr-FR" dirty="0" err="1"/>
              <a:t>external</a:t>
            </a:r>
            <a:r>
              <a:rPr lang="fr-FR" dirty="0"/>
              <a:t> </a:t>
            </a:r>
            <a:r>
              <a:rPr lang="fr-FR" dirty="0" err="1"/>
              <a:t>environment</a:t>
            </a:r>
            <a:r>
              <a:rPr lang="fr-FR" dirty="0"/>
              <a:t> and </a:t>
            </a:r>
            <a:r>
              <a:rPr lang="fr-FR" dirty="0" err="1"/>
              <a:t>treat</a:t>
            </a:r>
            <a:r>
              <a:rPr lang="fr-FR" dirty="0"/>
              <a:t> </a:t>
            </a:r>
            <a:r>
              <a:rPr lang="fr-FR" dirty="0" err="1"/>
              <a:t>it</a:t>
            </a:r>
            <a:r>
              <a:rPr lang="fr-FR" dirty="0"/>
              <a:t> </a:t>
            </a:r>
            <a:r>
              <a:rPr lang="fr-FR" dirty="0" err="1"/>
              <a:t>beofre</a:t>
            </a:r>
            <a:r>
              <a:rPr lang="fr-FR" dirty="0"/>
              <a:t> </a:t>
            </a:r>
            <a:r>
              <a:rPr lang="fr-FR" dirty="0" err="1"/>
              <a:t>pumping</a:t>
            </a:r>
            <a:r>
              <a:rPr lang="fr-FR" dirty="0"/>
              <a:t> </a:t>
            </a:r>
            <a:r>
              <a:rPr lang="fr-FR" dirty="0" err="1"/>
              <a:t>it</a:t>
            </a:r>
            <a:r>
              <a:rPr lang="fr-FR" dirty="0"/>
              <a:t> </a:t>
            </a:r>
            <a:r>
              <a:rPr lang="fr-FR" dirty="0" err="1"/>
              <a:t>into</a:t>
            </a:r>
            <a:r>
              <a:rPr lang="fr-FR" dirty="0"/>
              <a:t> the </a:t>
            </a:r>
            <a:r>
              <a:rPr lang="fr-FR" dirty="0" err="1"/>
              <a:t>rooms</a:t>
            </a:r>
            <a:r>
              <a:rPr lang="fr-FR" dirty="0"/>
              <a:t>.</a:t>
            </a:r>
          </a:p>
          <a:p>
            <a:endParaRPr lang="fr-FR" dirty="0"/>
          </a:p>
          <a:p>
            <a:r>
              <a:rPr lang="fr-FR" dirty="0" err="1"/>
              <a:t>Through</a:t>
            </a:r>
            <a:r>
              <a:rPr lang="fr-FR" dirty="0"/>
              <a:t> </a:t>
            </a:r>
            <a:r>
              <a:rPr lang="fr-FR" dirty="0" err="1"/>
              <a:t>these</a:t>
            </a:r>
            <a:r>
              <a:rPr lang="fr-FR" dirty="0"/>
              <a:t> </a:t>
            </a:r>
            <a:r>
              <a:rPr lang="fr-FR" dirty="0" err="1"/>
              <a:t>coils</a:t>
            </a:r>
            <a:r>
              <a:rPr lang="fr-FR" dirty="0"/>
              <a:t> </a:t>
            </a:r>
            <a:r>
              <a:rPr lang="fr-FR" dirty="0" err="1"/>
              <a:t>runs</a:t>
            </a:r>
            <a:r>
              <a:rPr lang="fr-FR" dirty="0"/>
              <a:t> cold water </a:t>
            </a:r>
            <a:r>
              <a:rPr lang="fr-FR" dirty="0" err="1"/>
              <a:t>supplied</a:t>
            </a:r>
            <a:r>
              <a:rPr lang="fr-FR" dirty="0"/>
              <a:t> by a central </a:t>
            </a:r>
            <a:r>
              <a:rPr lang="fr-FR" dirty="0" err="1"/>
              <a:t>chiller</a:t>
            </a:r>
            <a:r>
              <a:rPr lang="fr-FR" dirty="0"/>
              <a:t>. The flow of water </a:t>
            </a:r>
            <a:r>
              <a:rPr lang="fr-FR" dirty="0" err="1"/>
              <a:t>can</a:t>
            </a:r>
            <a:r>
              <a:rPr lang="fr-FR" dirty="0"/>
              <a:t> </a:t>
            </a:r>
            <a:r>
              <a:rPr lang="fr-FR" dirty="0" err="1"/>
              <a:t>be</a:t>
            </a:r>
            <a:r>
              <a:rPr lang="fr-FR" dirty="0"/>
              <a:t> </a:t>
            </a:r>
            <a:r>
              <a:rPr lang="fr-FR" dirty="0" err="1"/>
              <a:t>regulated</a:t>
            </a:r>
            <a:r>
              <a:rPr lang="fr-FR" dirty="0"/>
              <a:t> by </a:t>
            </a:r>
            <a:r>
              <a:rPr lang="fr-FR" dirty="0" err="1"/>
              <a:t>opening</a:t>
            </a:r>
            <a:r>
              <a:rPr lang="fr-FR" dirty="0"/>
              <a:t> and </a:t>
            </a:r>
            <a:r>
              <a:rPr lang="fr-FR" dirty="0" err="1"/>
              <a:t>closing</a:t>
            </a:r>
            <a:r>
              <a:rPr lang="fr-FR" dirty="0"/>
              <a:t> the valves </a:t>
            </a:r>
            <a:r>
              <a:rPr lang="fr-FR" dirty="0" err="1"/>
              <a:t>you</a:t>
            </a:r>
            <a:r>
              <a:rPr lang="fr-FR" dirty="0"/>
              <a:t> </a:t>
            </a:r>
            <a:r>
              <a:rPr lang="fr-FR" dirty="0" err="1"/>
              <a:t>see</a:t>
            </a:r>
            <a:r>
              <a:rPr lang="fr-FR" dirty="0"/>
              <a:t> in </a:t>
            </a:r>
            <a:r>
              <a:rPr lang="fr-FR" dirty="0" err="1"/>
              <a:t>this</a:t>
            </a:r>
            <a:r>
              <a:rPr lang="fr-FR" dirty="0"/>
              <a:t> </a:t>
            </a:r>
            <a:r>
              <a:rPr lang="fr-FR" dirty="0" err="1"/>
              <a:t>picture</a:t>
            </a:r>
            <a:r>
              <a:rPr lang="fr-FR" dirty="0"/>
              <a:t>. </a:t>
            </a:r>
          </a:p>
          <a:p>
            <a:endParaRPr lang="fr-FR" dirty="0"/>
          </a:p>
          <a:p>
            <a:r>
              <a:rPr lang="fr-FR" dirty="0"/>
              <a:t>Long story short, if </a:t>
            </a:r>
            <a:r>
              <a:rPr lang="fr-FR" dirty="0" err="1"/>
              <a:t>you</a:t>
            </a:r>
            <a:r>
              <a:rPr lang="fr-FR" dirty="0"/>
              <a:t> change the position of the valves, </a:t>
            </a:r>
            <a:r>
              <a:rPr lang="fr-FR" dirty="0" err="1"/>
              <a:t>you</a:t>
            </a:r>
            <a:r>
              <a:rPr lang="fr-FR" dirty="0"/>
              <a:t> affect the indoor </a:t>
            </a:r>
            <a:r>
              <a:rPr lang="fr-FR" dirty="0" err="1"/>
              <a:t>climate</a:t>
            </a:r>
            <a:r>
              <a:rPr lang="fr-FR" dirty="0"/>
              <a:t>.</a:t>
            </a:r>
          </a:p>
          <a:p>
            <a:endParaRPr lang="fr-FR" dirty="0"/>
          </a:p>
          <a:p>
            <a:r>
              <a:rPr lang="fr-FR" dirty="0"/>
              <a:t>//</a:t>
            </a:r>
          </a:p>
          <a:p>
            <a:endParaRPr lang="fr-FR" dirty="0"/>
          </a:p>
          <a:p>
            <a:r>
              <a:rPr lang="fr-FR" dirty="0" err="1"/>
              <a:t>Let’s</a:t>
            </a:r>
            <a:r>
              <a:rPr lang="fr-FR" dirty="0"/>
              <a:t> focus on </a:t>
            </a:r>
            <a:r>
              <a:rPr lang="fr-FR" dirty="0" err="1"/>
              <a:t>this</a:t>
            </a:r>
            <a:r>
              <a:rPr lang="fr-FR" dirty="0"/>
              <a:t> </a:t>
            </a:r>
            <a:r>
              <a:rPr lang="fr-FR" dirty="0" err="1"/>
              <a:t>diagram</a:t>
            </a:r>
            <a:r>
              <a:rPr lang="fr-FR" dirty="0"/>
              <a:t>. The </a:t>
            </a:r>
            <a:r>
              <a:rPr lang="fr-FR" dirty="0" err="1"/>
              <a:t>chiller</a:t>
            </a:r>
            <a:r>
              <a:rPr lang="fr-FR" dirty="0"/>
              <a:t> </a:t>
            </a:r>
            <a:r>
              <a:rPr lang="fr-FR" dirty="0" err="1"/>
              <a:t>provides</a:t>
            </a:r>
            <a:r>
              <a:rPr lang="fr-FR" dirty="0"/>
              <a:t> cold water to the </a:t>
            </a:r>
            <a:r>
              <a:rPr lang="fr-FR" dirty="0" err="1"/>
              <a:t>AHUs</a:t>
            </a:r>
            <a:r>
              <a:rPr lang="fr-FR" dirty="0"/>
              <a:t>, the </a:t>
            </a:r>
            <a:r>
              <a:rPr lang="fr-FR" dirty="0" err="1"/>
              <a:t>AHUs</a:t>
            </a:r>
            <a:r>
              <a:rPr lang="fr-FR" dirty="0"/>
              <a:t> </a:t>
            </a:r>
            <a:r>
              <a:rPr lang="fr-FR" dirty="0" err="1"/>
              <a:t>provide</a:t>
            </a:r>
            <a:r>
              <a:rPr lang="fr-FR" dirty="0"/>
              <a:t> cold air to the </a:t>
            </a:r>
            <a:r>
              <a:rPr lang="fr-FR" dirty="0" err="1"/>
              <a:t>rooms</a:t>
            </a:r>
            <a:r>
              <a:rPr lang="fr-FR" dirty="0"/>
              <a:t>. The </a:t>
            </a:r>
            <a:r>
              <a:rPr lang="fr-FR" dirty="0" err="1"/>
              <a:t>rooms</a:t>
            </a:r>
            <a:r>
              <a:rPr lang="fr-FR" dirty="0"/>
              <a:t> </a:t>
            </a:r>
            <a:r>
              <a:rPr lang="fr-FR" dirty="0" err="1"/>
              <a:t>follow</a:t>
            </a:r>
            <a:r>
              <a:rPr lang="fr-FR" dirty="0"/>
              <a:t> </a:t>
            </a:r>
            <a:r>
              <a:rPr lang="fr-FR" dirty="0" err="1"/>
              <a:t>their</a:t>
            </a:r>
            <a:r>
              <a:rPr lang="fr-FR" dirty="0"/>
              <a:t> </a:t>
            </a:r>
            <a:r>
              <a:rPr lang="fr-FR" dirty="0" err="1"/>
              <a:t>dynamics</a:t>
            </a:r>
            <a:r>
              <a:rPr lang="fr-FR" dirty="0"/>
              <a:t>, </a:t>
            </a:r>
            <a:r>
              <a:rPr lang="fr-FR" dirty="0" err="1"/>
              <a:t>exchanging</a:t>
            </a:r>
            <a:r>
              <a:rPr lang="fr-FR" dirty="0"/>
              <a:t> thermal </a:t>
            </a:r>
            <a:r>
              <a:rPr lang="fr-FR" dirty="0" err="1"/>
              <a:t>energy</a:t>
            </a:r>
            <a:r>
              <a:rPr lang="fr-FR" dirty="0"/>
              <a:t> </a:t>
            </a:r>
            <a:r>
              <a:rPr lang="fr-FR" dirty="0" err="1"/>
              <a:t>among</a:t>
            </a:r>
            <a:r>
              <a:rPr lang="fr-FR" dirty="0"/>
              <a:t> </a:t>
            </a:r>
            <a:r>
              <a:rPr lang="fr-FR" dirty="0" err="1"/>
              <a:t>themselves</a:t>
            </a:r>
            <a:r>
              <a:rPr lang="fr-FR" dirty="0"/>
              <a:t> and </a:t>
            </a:r>
            <a:r>
              <a:rPr lang="fr-FR" dirty="0" err="1"/>
              <a:t>with</a:t>
            </a:r>
            <a:r>
              <a:rPr lang="fr-FR" dirty="0"/>
              <a:t> the </a:t>
            </a:r>
            <a:r>
              <a:rPr lang="fr-FR" dirty="0" err="1"/>
              <a:t>rest</a:t>
            </a:r>
            <a:r>
              <a:rPr lang="fr-FR" dirty="0"/>
              <a:t> of the building.</a:t>
            </a:r>
          </a:p>
          <a:p>
            <a:endParaRPr lang="fr-FR" dirty="0"/>
          </a:p>
          <a:p>
            <a:r>
              <a:rPr lang="fr-FR" dirty="0"/>
              <a:t>As for the computers in </a:t>
            </a:r>
            <a:r>
              <a:rPr lang="fr-FR" dirty="0" err="1"/>
              <a:t>ths</a:t>
            </a:r>
            <a:r>
              <a:rPr lang="fr-FR" dirty="0"/>
              <a:t> system, </a:t>
            </a:r>
            <a:r>
              <a:rPr lang="fr-FR" dirty="0" err="1"/>
              <a:t>we</a:t>
            </a:r>
            <a:r>
              <a:rPr lang="fr-FR" dirty="0"/>
              <a:t> have four of </a:t>
            </a:r>
            <a:r>
              <a:rPr lang="fr-FR" dirty="0" err="1"/>
              <a:t>them</a:t>
            </a:r>
            <a:r>
              <a:rPr lang="fr-FR" dirty="0"/>
              <a:t>. </a:t>
            </a:r>
          </a:p>
          <a:p>
            <a:endParaRPr lang="fr-FR" dirty="0"/>
          </a:p>
          <a:p>
            <a:r>
              <a:rPr lang="fr-FR" dirty="0"/>
              <a:t>One local </a:t>
            </a:r>
            <a:r>
              <a:rPr lang="fr-FR" dirty="0" err="1"/>
              <a:t>controller</a:t>
            </a:r>
            <a:r>
              <a:rPr lang="fr-FR" dirty="0"/>
              <a:t> </a:t>
            </a:r>
            <a:r>
              <a:rPr lang="fr-FR" dirty="0" err="1"/>
              <a:t>sitting</a:t>
            </a:r>
            <a:r>
              <a:rPr lang="fr-FR" dirty="0"/>
              <a:t> on top of </a:t>
            </a:r>
            <a:r>
              <a:rPr lang="fr-FR" dirty="0" err="1"/>
              <a:t>each</a:t>
            </a:r>
            <a:r>
              <a:rPr lang="fr-FR" dirty="0"/>
              <a:t> AHU, and one </a:t>
            </a:r>
            <a:r>
              <a:rPr lang="fr-FR" dirty="0" err="1"/>
              <a:t>general</a:t>
            </a:r>
            <a:r>
              <a:rPr lang="fr-FR" dirty="0"/>
              <a:t> </a:t>
            </a:r>
            <a:r>
              <a:rPr lang="fr-FR" dirty="0" err="1"/>
              <a:t>purpose</a:t>
            </a:r>
            <a:r>
              <a:rPr lang="fr-FR" dirty="0"/>
              <a:t> computer </a:t>
            </a:r>
            <a:r>
              <a:rPr lang="fr-FR" dirty="0" err="1"/>
              <a:t>stored</a:t>
            </a:r>
            <a:r>
              <a:rPr lang="fr-FR" dirty="0"/>
              <a:t> in the </a:t>
            </a:r>
            <a:r>
              <a:rPr lang="fr-FR" dirty="0" err="1"/>
              <a:t>Waiting</a:t>
            </a:r>
            <a:r>
              <a:rPr lang="fr-FR" dirty="0"/>
              <a:t> room, </a:t>
            </a:r>
            <a:r>
              <a:rPr lang="fr-FR" dirty="0" err="1"/>
              <a:t>inside</a:t>
            </a:r>
            <a:r>
              <a:rPr lang="fr-FR" dirty="0"/>
              <a:t> a </a:t>
            </a:r>
            <a:r>
              <a:rPr lang="fr-FR" dirty="0" err="1"/>
              <a:t>small</a:t>
            </a:r>
            <a:r>
              <a:rPr lang="fr-FR" dirty="0"/>
              <a:t> rack, </a:t>
            </a:r>
            <a:r>
              <a:rPr lang="fr-FR" dirty="0" err="1"/>
              <a:t>it</a:t>
            </a:r>
            <a:r>
              <a:rPr lang="fr-FR" dirty="0"/>
              <a:t> </a:t>
            </a:r>
            <a:r>
              <a:rPr lang="fr-FR" dirty="0" err="1"/>
              <a:t>runs</a:t>
            </a:r>
            <a:r>
              <a:rPr lang="fr-FR" dirty="0"/>
              <a:t> all the </a:t>
            </a:r>
            <a:r>
              <a:rPr lang="fr-FR" dirty="0" err="1"/>
              <a:t>complicated</a:t>
            </a:r>
            <a:r>
              <a:rPr lang="fr-FR" dirty="0"/>
              <a:t> code, hosts a </a:t>
            </a:r>
            <a:r>
              <a:rPr lang="fr-FR" dirty="0" err="1"/>
              <a:t>database</a:t>
            </a:r>
            <a:r>
              <a:rPr lang="fr-FR" dirty="0"/>
              <a:t> and </a:t>
            </a:r>
            <a:r>
              <a:rPr lang="fr-FR" dirty="0" err="1"/>
              <a:t>communicates</a:t>
            </a:r>
            <a:r>
              <a:rPr lang="fr-FR" dirty="0"/>
              <a:t> </a:t>
            </a:r>
            <a:r>
              <a:rPr lang="fr-FR" dirty="0" err="1"/>
              <a:t>with</a:t>
            </a:r>
            <a:r>
              <a:rPr lang="fr-FR" dirty="0"/>
              <a:t> the </a:t>
            </a:r>
            <a:r>
              <a:rPr lang="fr-FR" dirty="0" err="1"/>
              <a:t>external</a:t>
            </a:r>
            <a:r>
              <a:rPr lang="fr-FR" dirty="0"/>
              <a:t> world </a:t>
            </a:r>
            <a:r>
              <a:rPr lang="fr-FR" dirty="0" err="1"/>
              <a:t>whenever</a:t>
            </a:r>
            <a:r>
              <a:rPr lang="fr-FR" dirty="0"/>
              <a:t> </a:t>
            </a:r>
            <a:r>
              <a:rPr lang="fr-FR" dirty="0" err="1"/>
              <a:t>needed</a:t>
            </a:r>
            <a:r>
              <a:rPr lang="fr-FR" dirty="0"/>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292013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The local </a:t>
            </a:r>
            <a:r>
              <a:rPr lang="fr-FR" dirty="0" err="1"/>
              <a:t>controllers</a:t>
            </a:r>
            <a:r>
              <a:rPr lang="fr-FR" dirty="0"/>
              <a:t> are </a:t>
            </a:r>
            <a:r>
              <a:rPr lang="fr-FR" dirty="0" err="1"/>
              <a:t>nothing</a:t>
            </a:r>
            <a:r>
              <a:rPr lang="fr-FR" dirty="0"/>
              <a:t> but </a:t>
            </a:r>
            <a:r>
              <a:rPr lang="fr-FR" dirty="0" err="1"/>
              <a:t>myRIO</a:t>
            </a:r>
            <a:r>
              <a:rPr lang="fr-FR" dirty="0"/>
              <a:t> </a:t>
            </a:r>
            <a:r>
              <a:rPr lang="fr-FR" dirty="0" err="1"/>
              <a:t>boards</a:t>
            </a:r>
            <a:r>
              <a:rPr lang="fr-FR" dirty="0"/>
              <a:t>, </a:t>
            </a:r>
            <a:r>
              <a:rPr lang="fr-FR" dirty="0" err="1"/>
              <a:t>programmed</a:t>
            </a:r>
            <a:r>
              <a:rPr lang="fr-FR" dirty="0"/>
              <a:t> in </a:t>
            </a:r>
            <a:r>
              <a:rPr lang="fr-FR" dirty="0" err="1"/>
              <a:t>LabView</a:t>
            </a:r>
            <a:r>
              <a:rPr lang="fr-FR" dirty="0"/>
              <a:t>. For </a:t>
            </a:r>
            <a:r>
              <a:rPr lang="fr-FR" dirty="0" err="1"/>
              <a:t>those</a:t>
            </a:r>
            <a:r>
              <a:rPr lang="fr-FR" dirty="0"/>
              <a:t> of </a:t>
            </a:r>
            <a:r>
              <a:rPr lang="fr-FR" dirty="0" err="1"/>
              <a:t>you</a:t>
            </a:r>
            <a:r>
              <a:rPr lang="fr-FR" dirty="0"/>
              <a:t> </a:t>
            </a:r>
            <a:r>
              <a:rPr lang="fr-FR" dirty="0" err="1"/>
              <a:t>that</a:t>
            </a:r>
            <a:r>
              <a:rPr lang="fr-FR" dirty="0"/>
              <a:t> </a:t>
            </a:r>
            <a:r>
              <a:rPr lang="fr-FR" dirty="0" err="1"/>
              <a:t>don’t</a:t>
            </a:r>
            <a:r>
              <a:rPr lang="fr-FR" dirty="0"/>
              <a:t> know, </a:t>
            </a:r>
            <a:r>
              <a:rPr lang="fr-FR" dirty="0" err="1"/>
              <a:t>LabView</a:t>
            </a:r>
            <a:r>
              <a:rPr lang="fr-FR" dirty="0"/>
              <a:t> </a:t>
            </a:r>
            <a:r>
              <a:rPr lang="fr-FR" dirty="0" err="1"/>
              <a:t>is</a:t>
            </a:r>
            <a:r>
              <a:rPr lang="fr-FR" dirty="0"/>
              <a:t> a </a:t>
            </a:r>
            <a:r>
              <a:rPr lang="fr-FR" dirty="0" err="1"/>
              <a:t>graphical</a:t>
            </a:r>
            <a:r>
              <a:rPr lang="fr-FR" dirty="0"/>
              <a:t> </a:t>
            </a:r>
            <a:r>
              <a:rPr lang="fr-FR" dirty="0" err="1"/>
              <a:t>language</a:t>
            </a:r>
            <a:r>
              <a:rPr lang="fr-FR" dirty="0"/>
              <a:t> to program </a:t>
            </a:r>
            <a:r>
              <a:rPr lang="fr-FR" dirty="0" err="1"/>
              <a:t>embedded</a:t>
            </a:r>
            <a:r>
              <a:rPr lang="fr-FR" dirty="0"/>
              <a:t> </a:t>
            </a:r>
            <a:r>
              <a:rPr lang="fr-FR" dirty="0" err="1"/>
              <a:t>platforms</a:t>
            </a:r>
            <a:r>
              <a:rPr lang="fr-FR" dirty="0"/>
              <a:t> </a:t>
            </a:r>
            <a:r>
              <a:rPr lang="fr-FR" dirty="0" err="1"/>
              <a:t>like</a:t>
            </a:r>
            <a:r>
              <a:rPr lang="fr-FR" dirty="0"/>
              <a:t> </a:t>
            </a:r>
            <a:r>
              <a:rPr lang="fr-FR" dirty="0" err="1"/>
              <a:t>this</a:t>
            </a:r>
            <a:r>
              <a:rPr lang="fr-FR" dirty="0"/>
              <a:t> one.</a:t>
            </a:r>
          </a:p>
          <a:p>
            <a:endParaRPr lang="fr-FR" dirty="0"/>
          </a:p>
          <a:p>
            <a:r>
              <a:rPr lang="fr-FR" dirty="0"/>
              <a:t>The </a:t>
            </a:r>
            <a:r>
              <a:rPr lang="fr-FR" dirty="0" err="1"/>
              <a:t>myRIOs</a:t>
            </a:r>
            <a:r>
              <a:rPr lang="fr-FR" dirty="0"/>
              <a:t> </a:t>
            </a:r>
            <a:r>
              <a:rPr lang="fr-FR" dirty="0" err="1"/>
              <a:t>were</a:t>
            </a:r>
            <a:r>
              <a:rPr lang="fr-FR" dirty="0"/>
              <a:t> </a:t>
            </a:r>
            <a:r>
              <a:rPr lang="fr-FR" dirty="0" err="1"/>
              <a:t>responsible</a:t>
            </a:r>
            <a:r>
              <a:rPr lang="fr-FR" dirty="0"/>
              <a:t> for </a:t>
            </a:r>
            <a:r>
              <a:rPr lang="fr-FR" dirty="0" err="1"/>
              <a:t>collecting</a:t>
            </a:r>
            <a:r>
              <a:rPr lang="fr-FR" dirty="0"/>
              <a:t> data </a:t>
            </a:r>
            <a:r>
              <a:rPr lang="fr-FR" dirty="0" err="1"/>
              <a:t>from</a:t>
            </a:r>
            <a:r>
              <a:rPr lang="fr-FR" dirty="0"/>
              <a:t> a </a:t>
            </a:r>
            <a:r>
              <a:rPr lang="fr-FR" dirty="0" err="1"/>
              <a:t>number</a:t>
            </a:r>
            <a:r>
              <a:rPr lang="fr-FR" dirty="0"/>
              <a:t> of </a:t>
            </a:r>
            <a:r>
              <a:rPr lang="fr-FR" dirty="0" err="1"/>
              <a:t>sensors</a:t>
            </a:r>
            <a:r>
              <a:rPr lang="fr-FR" dirty="0"/>
              <a:t>: water flow </a:t>
            </a:r>
            <a:r>
              <a:rPr lang="fr-FR" dirty="0" err="1"/>
              <a:t>sensors</a:t>
            </a:r>
            <a:r>
              <a:rPr lang="fr-FR" dirty="0"/>
              <a:t>, water </a:t>
            </a:r>
            <a:r>
              <a:rPr lang="fr-FR" dirty="0" err="1"/>
              <a:t>temperature</a:t>
            </a:r>
            <a:r>
              <a:rPr lang="fr-FR" dirty="0"/>
              <a:t> probes, </a:t>
            </a:r>
            <a:r>
              <a:rPr lang="fr-FR" dirty="0" err="1"/>
              <a:t>anemometers</a:t>
            </a:r>
            <a:r>
              <a:rPr lang="fr-FR" dirty="0"/>
              <a:t> (</a:t>
            </a:r>
            <a:r>
              <a:rPr lang="fr-FR" dirty="0" err="1"/>
              <a:t>measuring</a:t>
            </a:r>
            <a:r>
              <a:rPr lang="fr-FR" dirty="0"/>
              <a:t> the air speed), and </a:t>
            </a:r>
            <a:r>
              <a:rPr lang="fr-FR" dirty="0" err="1"/>
              <a:t>they</a:t>
            </a:r>
            <a:r>
              <a:rPr lang="fr-FR" dirty="0"/>
              <a:t> </a:t>
            </a:r>
            <a:r>
              <a:rPr lang="fr-FR" dirty="0" err="1"/>
              <a:t>were</a:t>
            </a:r>
            <a:r>
              <a:rPr lang="fr-FR" dirty="0"/>
              <a:t> </a:t>
            </a:r>
            <a:r>
              <a:rPr lang="fr-FR" dirty="0" err="1"/>
              <a:t>also</a:t>
            </a:r>
            <a:r>
              <a:rPr lang="fr-FR" dirty="0"/>
              <a:t> </a:t>
            </a:r>
            <a:r>
              <a:rPr lang="fr-FR" dirty="0" err="1"/>
              <a:t>responsible</a:t>
            </a:r>
            <a:r>
              <a:rPr lang="fr-FR" dirty="0"/>
              <a:t> for </a:t>
            </a:r>
            <a:r>
              <a:rPr lang="fr-FR" dirty="0" err="1"/>
              <a:t>driving</a:t>
            </a:r>
            <a:r>
              <a:rPr lang="fr-FR" dirty="0"/>
              <a:t> the </a:t>
            </a:r>
            <a:r>
              <a:rPr lang="fr-FR" dirty="0" err="1"/>
              <a:t>servo</a:t>
            </a:r>
            <a:r>
              <a:rPr lang="fr-FR" dirty="0"/>
              <a:t> </a:t>
            </a:r>
            <a:r>
              <a:rPr lang="fr-FR" dirty="0" err="1"/>
              <a:t>motors</a:t>
            </a:r>
            <a:r>
              <a:rPr lang="fr-FR" dirty="0"/>
              <a:t>, </a:t>
            </a:r>
            <a:r>
              <a:rPr lang="fr-FR" dirty="0" err="1"/>
              <a:t>hence</a:t>
            </a:r>
            <a:r>
              <a:rPr lang="fr-FR" dirty="0"/>
              <a:t> </a:t>
            </a:r>
            <a:r>
              <a:rPr lang="fr-FR" dirty="0" err="1"/>
              <a:t>turning</a:t>
            </a:r>
            <a:r>
              <a:rPr lang="fr-FR" dirty="0"/>
              <a:t> the water valves.</a:t>
            </a:r>
          </a:p>
          <a:p>
            <a:endParaRPr lang="fr-FR" dirty="0"/>
          </a:p>
          <a:p>
            <a:r>
              <a:rPr lang="fr-FR" dirty="0" err="1"/>
              <a:t>Side</a:t>
            </a:r>
            <a:r>
              <a:rPr lang="fr-FR" dirty="0"/>
              <a:t> note, </a:t>
            </a:r>
            <a:r>
              <a:rPr lang="fr-FR" dirty="0" err="1"/>
              <a:t>since</a:t>
            </a:r>
            <a:r>
              <a:rPr lang="fr-FR" dirty="0"/>
              <a:t> </a:t>
            </a:r>
            <a:r>
              <a:rPr lang="fr-FR" dirty="0" err="1"/>
              <a:t>each</a:t>
            </a:r>
            <a:r>
              <a:rPr lang="fr-FR" dirty="0"/>
              <a:t> of </a:t>
            </a:r>
            <a:r>
              <a:rPr lang="fr-FR" dirty="0" err="1"/>
              <a:t>them</a:t>
            </a:r>
            <a:r>
              <a:rPr lang="fr-FR" dirty="0"/>
              <a:t> </a:t>
            </a:r>
            <a:r>
              <a:rPr lang="fr-FR" dirty="0" err="1"/>
              <a:t>operated</a:t>
            </a:r>
            <a:r>
              <a:rPr lang="fr-FR" dirty="0"/>
              <a:t> in a </a:t>
            </a:r>
            <a:r>
              <a:rPr lang="fr-FR" dirty="0" err="1"/>
              <a:t>sligtly</a:t>
            </a:r>
            <a:r>
              <a:rPr lang="fr-FR" dirty="0"/>
              <a:t> </a:t>
            </a:r>
            <a:r>
              <a:rPr lang="fr-FR" dirty="0" err="1"/>
              <a:t>different</a:t>
            </a:r>
            <a:r>
              <a:rPr lang="fr-FR" dirty="0"/>
              <a:t> </a:t>
            </a:r>
            <a:r>
              <a:rPr lang="fr-FR" dirty="0" err="1"/>
              <a:t>way</a:t>
            </a:r>
            <a:r>
              <a:rPr lang="fr-FR" dirty="0"/>
              <a:t>, at </a:t>
            </a:r>
            <a:r>
              <a:rPr lang="fr-FR" dirty="0" err="1"/>
              <a:t>different</a:t>
            </a:r>
            <a:r>
              <a:rPr lang="fr-FR" dirty="0"/>
              <a:t> voltage </a:t>
            </a:r>
            <a:r>
              <a:rPr lang="fr-FR" dirty="0" err="1"/>
              <a:t>levels</a:t>
            </a:r>
            <a:r>
              <a:rPr lang="fr-FR" dirty="0"/>
              <a:t>, </a:t>
            </a:r>
            <a:r>
              <a:rPr lang="fr-FR" dirty="0" err="1"/>
              <a:t>etc</a:t>
            </a:r>
            <a:r>
              <a:rPr lang="fr-FR" dirty="0"/>
              <a:t>, I </a:t>
            </a:r>
            <a:r>
              <a:rPr lang="fr-FR" dirty="0" err="1"/>
              <a:t>had</a:t>
            </a:r>
            <a:r>
              <a:rPr lang="fr-FR" dirty="0"/>
              <a:t> to design </a:t>
            </a:r>
            <a:r>
              <a:rPr lang="fr-FR" dirty="0" err="1"/>
              <a:t>this</a:t>
            </a:r>
            <a:r>
              <a:rPr lang="fr-FR" dirty="0"/>
              <a:t> </a:t>
            </a:r>
            <a:r>
              <a:rPr lang="fr-FR" dirty="0" err="1"/>
              <a:t>little</a:t>
            </a:r>
            <a:r>
              <a:rPr lang="fr-FR" dirty="0"/>
              <a:t> PCB to interface the </a:t>
            </a:r>
            <a:r>
              <a:rPr lang="fr-FR" dirty="0" err="1"/>
              <a:t>myRIOs</a:t>
            </a:r>
            <a:r>
              <a:rPr lang="fr-FR" dirty="0"/>
              <a:t> and the </a:t>
            </a:r>
            <a:r>
              <a:rPr lang="fr-FR" dirty="0" err="1"/>
              <a:t>sensors</a:t>
            </a:r>
            <a:r>
              <a:rPr lang="fr-FR" dirty="0"/>
              <a:t>/</a:t>
            </a:r>
            <a:r>
              <a:rPr lang="fr-FR" dirty="0" err="1"/>
              <a:t>actuators</a:t>
            </a:r>
            <a:r>
              <a:rPr lang="fr-FR" dirty="0"/>
              <a:t>. And </a:t>
            </a:r>
            <a:r>
              <a:rPr lang="fr-FR" dirty="0" err="1"/>
              <a:t>everything</a:t>
            </a:r>
            <a:r>
              <a:rPr lang="fr-FR" dirty="0"/>
              <a:t> </a:t>
            </a:r>
            <a:r>
              <a:rPr lang="fr-FR" dirty="0" err="1"/>
              <a:t>was</a:t>
            </a:r>
            <a:r>
              <a:rPr lang="fr-FR" dirty="0"/>
              <a:t> </a:t>
            </a:r>
            <a:r>
              <a:rPr lang="fr-FR" dirty="0" err="1"/>
              <a:t>connected</a:t>
            </a:r>
            <a:r>
              <a:rPr lang="fr-FR" dirty="0"/>
              <a:t> </a:t>
            </a:r>
            <a:r>
              <a:rPr lang="fr-FR" dirty="0" err="1"/>
              <a:t>using</a:t>
            </a:r>
            <a:r>
              <a:rPr lang="fr-FR" dirty="0"/>
              <a:t> </a:t>
            </a:r>
            <a:r>
              <a:rPr lang="fr-FR" dirty="0" err="1"/>
              <a:t>actual</a:t>
            </a:r>
            <a:r>
              <a:rPr lang="fr-FR" dirty="0"/>
              <a:t> </a:t>
            </a:r>
            <a:r>
              <a:rPr lang="fr-FR" dirty="0" err="1"/>
              <a:t>wires</a:t>
            </a:r>
            <a:r>
              <a:rPr lang="fr-FR" dirty="0"/>
              <a:t>, </a:t>
            </a:r>
            <a:r>
              <a:rPr lang="fr-FR" dirty="0" err="1"/>
              <a:t>carying</a:t>
            </a:r>
            <a:r>
              <a:rPr lang="fr-FR" dirty="0"/>
              <a:t> out </a:t>
            </a:r>
            <a:r>
              <a:rPr lang="fr-FR" dirty="0" err="1"/>
              <a:t>analog</a:t>
            </a:r>
            <a:r>
              <a:rPr lang="fr-FR" dirty="0"/>
              <a:t> </a:t>
            </a:r>
            <a:r>
              <a:rPr lang="fr-FR" dirty="0" err="1"/>
              <a:t>signals</a:t>
            </a:r>
            <a:r>
              <a:rPr lang="fr-FR" dirty="0"/>
              <a:t> </a:t>
            </a:r>
            <a:r>
              <a:rPr lang="fr-FR" dirty="0" err="1"/>
              <a:t>here</a:t>
            </a:r>
            <a:r>
              <a:rPr lang="fr-FR" dirty="0"/>
              <a:t> and </a:t>
            </a:r>
            <a:r>
              <a:rPr lang="fr-FR" dirty="0" err="1"/>
              <a:t>there</a:t>
            </a:r>
            <a:r>
              <a:rPr lang="fr-FR" dirty="0"/>
              <a:t>.</a:t>
            </a:r>
          </a:p>
          <a:p>
            <a:endParaRPr lang="fr-FR" dirty="0"/>
          </a:p>
          <a:p>
            <a:r>
              <a:rPr lang="fr-FR" dirty="0"/>
              <a:t>/ /</a:t>
            </a:r>
          </a:p>
          <a:p>
            <a:endParaRPr lang="fr-FR" dirty="0"/>
          </a:p>
          <a:p>
            <a:r>
              <a:rPr lang="fr-FR" dirty="0" err="1"/>
              <a:t>Aside</a:t>
            </a:r>
            <a:r>
              <a:rPr lang="fr-FR" dirty="0"/>
              <a:t> </a:t>
            </a:r>
            <a:r>
              <a:rPr lang="fr-FR" dirty="0" err="1"/>
              <a:t>from</a:t>
            </a:r>
            <a:r>
              <a:rPr lang="fr-FR" dirty="0"/>
              <a:t> </a:t>
            </a:r>
            <a:r>
              <a:rPr lang="fr-FR" dirty="0" err="1"/>
              <a:t>that</a:t>
            </a:r>
            <a:r>
              <a:rPr lang="fr-FR" dirty="0"/>
              <a:t>, </a:t>
            </a:r>
            <a:r>
              <a:rPr lang="fr-FR" dirty="0" err="1"/>
              <a:t>we</a:t>
            </a:r>
            <a:r>
              <a:rPr lang="fr-FR" dirty="0"/>
              <a:t> </a:t>
            </a:r>
            <a:r>
              <a:rPr lang="fr-FR" dirty="0" err="1"/>
              <a:t>also</a:t>
            </a:r>
            <a:r>
              <a:rPr lang="fr-FR" dirty="0"/>
              <a:t> </a:t>
            </a:r>
            <a:r>
              <a:rPr lang="fr-FR" dirty="0" err="1"/>
              <a:t>had</a:t>
            </a:r>
            <a:r>
              <a:rPr lang="fr-FR" dirty="0"/>
              <a:t> a </a:t>
            </a:r>
            <a:r>
              <a:rPr lang="fr-FR" dirty="0" err="1"/>
              <a:t>weather</a:t>
            </a:r>
            <a:r>
              <a:rPr lang="fr-FR" dirty="0"/>
              <a:t> station </a:t>
            </a:r>
            <a:r>
              <a:rPr lang="fr-FR" dirty="0" err="1"/>
              <a:t>sitting</a:t>
            </a:r>
            <a:r>
              <a:rPr lang="fr-FR" dirty="0"/>
              <a:t> on top of the building to </a:t>
            </a:r>
            <a:r>
              <a:rPr lang="fr-FR" dirty="0" err="1"/>
              <a:t>measure</a:t>
            </a:r>
            <a:r>
              <a:rPr lang="fr-FR" dirty="0"/>
              <a:t> the </a:t>
            </a:r>
            <a:r>
              <a:rPr lang="fr-FR" dirty="0" err="1"/>
              <a:t>outdoor</a:t>
            </a:r>
            <a:r>
              <a:rPr lang="fr-FR" dirty="0"/>
              <a:t> </a:t>
            </a:r>
            <a:r>
              <a:rPr lang="fr-FR" dirty="0" err="1"/>
              <a:t>temperature</a:t>
            </a:r>
            <a:r>
              <a:rPr lang="fr-FR" dirty="0"/>
              <a:t> and the </a:t>
            </a:r>
            <a:r>
              <a:rPr lang="fr-FR" dirty="0" err="1"/>
              <a:t>solar</a:t>
            </a:r>
            <a:r>
              <a:rPr lang="fr-FR" dirty="0"/>
              <a:t> radiation </a:t>
            </a:r>
            <a:r>
              <a:rPr lang="fr-FR" dirty="0" err="1"/>
              <a:t>accurately</a:t>
            </a:r>
            <a:r>
              <a:rPr lang="fr-FR" dirty="0"/>
              <a:t>.</a:t>
            </a:r>
          </a:p>
          <a:p>
            <a:endParaRPr lang="fr-FR" dirty="0"/>
          </a:p>
          <a:p>
            <a:r>
              <a:rPr lang="fr-FR" dirty="0"/>
              <a:t>To monitor the indoor </a:t>
            </a:r>
            <a:r>
              <a:rPr lang="fr-FR" dirty="0" err="1"/>
              <a:t>temperatures</a:t>
            </a:r>
            <a:r>
              <a:rPr lang="fr-FR" dirty="0"/>
              <a:t>, </a:t>
            </a:r>
            <a:r>
              <a:rPr lang="fr-FR" dirty="0" err="1"/>
              <a:t>we</a:t>
            </a:r>
            <a:r>
              <a:rPr lang="fr-FR" dirty="0"/>
              <a:t> </a:t>
            </a:r>
            <a:r>
              <a:rPr lang="fr-FR" dirty="0" err="1"/>
              <a:t>deployed</a:t>
            </a:r>
            <a:r>
              <a:rPr lang="fr-FR" dirty="0"/>
              <a:t> </a:t>
            </a:r>
            <a:r>
              <a:rPr lang="fr-FR" dirty="0" err="1"/>
              <a:t>some</a:t>
            </a:r>
            <a:r>
              <a:rPr lang="fr-FR" dirty="0"/>
              <a:t> 10 more </a:t>
            </a:r>
            <a:r>
              <a:rPr lang="fr-FR" dirty="0" err="1"/>
              <a:t>sensors</a:t>
            </a:r>
            <a:r>
              <a:rPr lang="fr-FR" dirty="0"/>
              <a:t>. </a:t>
            </a:r>
            <a:r>
              <a:rPr lang="fr-FR" dirty="0" err="1"/>
              <a:t>We</a:t>
            </a:r>
            <a:r>
              <a:rPr lang="fr-FR" dirty="0"/>
              <a:t> </a:t>
            </a:r>
            <a:r>
              <a:rPr lang="fr-FR" dirty="0" err="1"/>
              <a:t>picked</a:t>
            </a:r>
            <a:r>
              <a:rPr lang="fr-FR" dirty="0"/>
              <a:t> Z-</a:t>
            </a:r>
            <a:r>
              <a:rPr lang="fr-FR" dirty="0" err="1"/>
              <a:t>wave</a:t>
            </a:r>
            <a:r>
              <a:rPr lang="fr-FR" dirty="0"/>
              <a:t> </a:t>
            </a:r>
            <a:r>
              <a:rPr lang="fr-FR" dirty="0" err="1"/>
              <a:t>temperature</a:t>
            </a:r>
            <a:r>
              <a:rPr lang="fr-FR" dirty="0"/>
              <a:t> </a:t>
            </a:r>
            <a:r>
              <a:rPr lang="fr-FR" dirty="0" err="1"/>
              <a:t>sensors</a:t>
            </a:r>
            <a:r>
              <a:rPr lang="fr-FR" dirty="0"/>
              <a:t> and </a:t>
            </a:r>
            <a:r>
              <a:rPr lang="fr-FR" dirty="0" err="1"/>
              <a:t>attached</a:t>
            </a:r>
            <a:r>
              <a:rPr lang="fr-FR" dirty="0"/>
              <a:t> </a:t>
            </a:r>
            <a:r>
              <a:rPr lang="fr-FR" dirty="0" err="1"/>
              <a:t>external</a:t>
            </a:r>
            <a:r>
              <a:rPr lang="fr-FR" dirty="0"/>
              <a:t> </a:t>
            </a:r>
            <a:r>
              <a:rPr lang="fr-FR" dirty="0" err="1"/>
              <a:t>temperature</a:t>
            </a:r>
            <a:r>
              <a:rPr lang="fr-FR" dirty="0"/>
              <a:t> probes to </a:t>
            </a:r>
            <a:r>
              <a:rPr lang="fr-FR" dirty="0" err="1"/>
              <a:t>them</a:t>
            </a:r>
            <a:r>
              <a:rPr lang="fr-FR" dirty="0"/>
              <a:t>. </a:t>
            </a:r>
            <a:r>
              <a:rPr lang="fr-FR" dirty="0" err="1"/>
              <a:t>These</a:t>
            </a:r>
            <a:r>
              <a:rPr lang="fr-FR" dirty="0"/>
              <a:t> are </a:t>
            </a:r>
            <a:r>
              <a:rPr lang="fr-FR" dirty="0" err="1"/>
              <a:t>really</a:t>
            </a:r>
            <a:r>
              <a:rPr lang="fr-FR" dirty="0"/>
              <a:t> flexible </a:t>
            </a:r>
            <a:r>
              <a:rPr lang="fr-FR" dirty="0" err="1"/>
              <a:t>since</a:t>
            </a:r>
            <a:r>
              <a:rPr lang="fr-FR" dirty="0"/>
              <a:t> </a:t>
            </a:r>
            <a:r>
              <a:rPr lang="fr-FR" dirty="0" err="1"/>
              <a:t>they</a:t>
            </a:r>
            <a:r>
              <a:rPr lang="fr-FR" dirty="0"/>
              <a:t> are </a:t>
            </a:r>
            <a:r>
              <a:rPr lang="fr-FR" dirty="0" err="1"/>
              <a:t>wireless</a:t>
            </a:r>
            <a:r>
              <a:rPr lang="fr-FR" dirty="0"/>
              <a:t> and </a:t>
            </a:r>
            <a:r>
              <a:rPr lang="fr-FR" dirty="0" err="1"/>
              <a:t>can</a:t>
            </a:r>
            <a:r>
              <a:rPr lang="fr-FR" dirty="0"/>
              <a:t> </a:t>
            </a:r>
            <a:r>
              <a:rPr lang="fr-FR" dirty="0" err="1"/>
              <a:t>operate</a:t>
            </a:r>
            <a:r>
              <a:rPr lang="fr-FR" dirty="0"/>
              <a:t> </a:t>
            </a:r>
            <a:r>
              <a:rPr lang="fr-FR" dirty="0" err="1"/>
              <a:t>autonomously</a:t>
            </a:r>
            <a:r>
              <a:rPr lang="fr-FR" dirty="0"/>
              <a:t> for a couple of </a:t>
            </a:r>
            <a:r>
              <a:rPr lang="fr-FR" dirty="0" err="1"/>
              <a:t>months</a:t>
            </a:r>
            <a:r>
              <a:rPr lang="fr-FR" dirty="0"/>
              <a:t> </a:t>
            </a:r>
            <a:r>
              <a:rPr lang="fr-FR" dirty="0" err="1"/>
              <a:t>before</a:t>
            </a:r>
            <a:r>
              <a:rPr lang="fr-FR" dirty="0"/>
              <a:t> running out of </a:t>
            </a:r>
            <a:r>
              <a:rPr lang="fr-FR" dirty="0" err="1"/>
              <a:t>battery</a:t>
            </a:r>
            <a:r>
              <a:rPr lang="fr-FR" dirty="0"/>
              <a:t>.</a:t>
            </a:r>
          </a:p>
          <a:p>
            <a:endParaRPr lang="fr-FR" dirty="0"/>
          </a:p>
          <a:p>
            <a:r>
              <a:rPr lang="fr-FR" dirty="0" err="1"/>
              <a:t>Finally</a:t>
            </a:r>
            <a:r>
              <a:rPr lang="fr-FR" dirty="0"/>
              <a:t> a Mac Mini, </a:t>
            </a:r>
            <a:r>
              <a:rPr lang="fr-FR" dirty="0" err="1"/>
              <a:t>our</a:t>
            </a:r>
            <a:r>
              <a:rPr lang="fr-FR" dirty="0"/>
              <a:t> main computer, </a:t>
            </a:r>
            <a:r>
              <a:rPr lang="fr-FR" dirty="0" err="1"/>
              <a:t>that</a:t>
            </a:r>
            <a:r>
              <a:rPr lang="fr-FR" dirty="0"/>
              <a:t> </a:t>
            </a:r>
            <a:r>
              <a:rPr lang="fr-FR" dirty="0" err="1"/>
              <a:t>stored</a:t>
            </a:r>
            <a:r>
              <a:rPr lang="fr-FR" dirty="0"/>
              <a:t> all the data and </a:t>
            </a:r>
            <a:r>
              <a:rPr lang="fr-FR" dirty="0" err="1"/>
              <a:t>executed</a:t>
            </a:r>
            <a:r>
              <a:rPr lang="fr-FR" dirty="0"/>
              <a:t> </a:t>
            </a:r>
            <a:r>
              <a:rPr lang="fr-FR" dirty="0" err="1"/>
              <a:t>our</a:t>
            </a:r>
            <a:r>
              <a:rPr lang="fr-FR" dirty="0"/>
              <a:t> control </a:t>
            </a:r>
            <a:r>
              <a:rPr lang="fr-FR" dirty="0" err="1"/>
              <a:t>algorithms</a:t>
            </a:r>
            <a:r>
              <a:rPr lang="fr-FR" dirty="0"/>
              <a:t>.</a:t>
            </a:r>
          </a:p>
          <a:p>
            <a:endParaRPr lang="fr-FR" dirty="0"/>
          </a:p>
          <a:p>
            <a:r>
              <a:rPr lang="fr-FR" dirty="0"/>
              <a:t>/ /</a:t>
            </a:r>
          </a:p>
          <a:p>
            <a:endParaRPr lang="fr-FR" dirty="0"/>
          </a:p>
          <a:p>
            <a:r>
              <a:rPr lang="fr-FR" dirty="0" err="1"/>
              <a:t>From</a:t>
            </a:r>
            <a:r>
              <a:rPr lang="fr-FR" dirty="0"/>
              <a:t> a control engineering perspective, </a:t>
            </a:r>
            <a:r>
              <a:rPr lang="fr-FR" dirty="0" err="1"/>
              <a:t>we</a:t>
            </a:r>
            <a:r>
              <a:rPr lang="fr-FR" dirty="0"/>
              <a:t> </a:t>
            </a:r>
            <a:r>
              <a:rPr lang="fr-FR" dirty="0" err="1"/>
              <a:t>could</a:t>
            </a:r>
            <a:r>
              <a:rPr lang="fr-FR" dirty="0"/>
              <a:t> </a:t>
            </a:r>
            <a:r>
              <a:rPr lang="fr-FR" dirty="0" err="1"/>
              <a:t>classify</a:t>
            </a:r>
            <a:r>
              <a:rPr lang="fr-FR" dirty="0"/>
              <a:t> the </a:t>
            </a:r>
            <a:r>
              <a:rPr lang="fr-FR" dirty="0" err="1"/>
              <a:t>elements</a:t>
            </a:r>
            <a:r>
              <a:rPr lang="fr-FR" dirty="0"/>
              <a:t> </a:t>
            </a:r>
            <a:r>
              <a:rPr lang="fr-FR" dirty="0" err="1"/>
              <a:t>you</a:t>
            </a:r>
            <a:r>
              <a:rPr lang="fr-FR" dirty="0"/>
              <a:t> </a:t>
            </a:r>
            <a:r>
              <a:rPr lang="fr-FR" dirty="0" err="1"/>
              <a:t>see</a:t>
            </a:r>
            <a:r>
              <a:rPr lang="fr-FR" dirty="0"/>
              <a:t> on </a:t>
            </a:r>
            <a:r>
              <a:rPr lang="fr-FR" dirty="0" err="1"/>
              <a:t>your</a:t>
            </a:r>
            <a:r>
              <a:rPr lang="fr-FR" dirty="0"/>
              <a:t> </a:t>
            </a:r>
            <a:r>
              <a:rPr lang="fr-FR" dirty="0" err="1"/>
              <a:t>screen</a:t>
            </a:r>
            <a:r>
              <a:rPr lang="fr-FR" dirty="0"/>
              <a:t> as </a:t>
            </a:r>
            <a:r>
              <a:rPr lang="fr-FR" dirty="0" err="1"/>
              <a:t>follows</a:t>
            </a:r>
            <a:r>
              <a:rPr lang="fr-FR" dirty="0"/>
              <a:t>:</a:t>
            </a:r>
          </a:p>
          <a:p>
            <a:endParaRPr lang="fr-FR" dirty="0"/>
          </a:p>
          <a:p>
            <a:r>
              <a:rPr lang="fr-FR" dirty="0"/>
              <a:t>- The </a:t>
            </a:r>
            <a:r>
              <a:rPr lang="fr-FR" dirty="0" err="1"/>
              <a:t>things</a:t>
            </a:r>
            <a:r>
              <a:rPr lang="fr-FR" dirty="0"/>
              <a:t> </a:t>
            </a:r>
            <a:r>
              <a:rPr lang="fr-FR" dirty="0" err="1"/>
              <a:t>that</a:t>
            </a:r>
            <a:r>
              <a:rPr lang="fr-FR" dirty="0"/>
              <a:t> </a:t>
            </a:r>
            <a:r>
              <a:rPr lang="fr-FR" dirty="0" err="1"/>
              <a:t>measure</a:t>
            </a:r>
            <a:r>
              <a:rPr lang="fr-FR" dirty="0"/>
              <a:t> the system outputs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The </a:t>
            </a:r>
            <a:r>
              <a:rPr lang="fr-FR" dirty="0" err="1"/>
              <a:t>things</a:t>
            </a:r>
            <a:r>
              <a:rPr lang="fr-FR" dirty="0"/>
              <a:t> </a:t>
            </a:r>
            <a:r>
              <a:rPr lang="fr-FR" dirty="0" err="1"/>
              <a:t>that</a:t>
            </a:r>
            <a:r>
              <a:rPr lang="fr-FR" dirty="0"/>
              <a:t> </a:t>
            </a:r>
            <a:r>
              <a:rPr lang="fr-FR" dirty="0" err="1"/>
              <a:t>measure</a:t>
            </a:r>
            <a:r>
              <a:rPr lang="fr-FR" dirty="0"/>
              <a:t> </a:t>
            </a:r>
            <a:r>
              <a:rPr lang="fr-FR" dirty="0" err="1"/>
              <a:t>your</a:t>
            </a:r>
            <a:r>
              <a:rPr lang="fr-FR" dirty="0"/>
              <a:t> </a:t>
            </a:r>
            <a:r>
              <a:rPr lang="fr-FR" dirty="0" err="1"/>
              <a:t>disturbances</a:t>
            </a:r>
            <a:r>
              <a:rPr lang="fr-FR" dirty="0"/>
              <a:t> (</a:t>
            </a:r>
            <a:r>
              <a:rPr lang="fr-FR" dirty="0" err="1"/>
              <a:t>exogenous</a:t>
            </a:r>
            <a:r>
              <a:rPr lang="fr-FR" dirty="0"/>
              <a:t> </a:t>
            </a:r>
            <a:r>
              <a:rPr lang="fr-FR" dirty="0" err="1"/>
              <a:t>signals</a:t>
            </a:r>
            <a:r>
              <a:rPr lang="fr-FR" dirty="0"/>
              <a:t> </a:t>
            </a:r>
            <a:r>
              <a:rPr lang="fr-FR" dirty="0" err="1"/>
              <a:t>that</a:t>
            </a:r>
            <a:r>
              <a:rPr lang="fr-FR" dirty="0"/>
              <a:t> affect the system </a:t>
            </a:r>
            <a:r>
              <a:rPr lang="fr-FR" dirty="0" err="1"/>
              <a:t>dynamics</a:t>
            </a:r>
            <a:r>
              <a:rPr lang="fr-FR" dirty="0"/>
              <a:t>, but are not </a:t>
            </a:r>
            <a:r>
              <a:rPr lang="fr-FR" dirty="0" err="1"/>
              <a:t>controlled</a:t>
            </a:r>
            <a:r>
              <a:rPr lang="fr-FR" dirty="0"/>
              <a:t> by </a:t>
            </a:r>
            <a:r>
              <a:rPr lang="fr-FR" dirty="0" err="1"/>
              <a:t>you</a:t>
            </a:r>
            <a:r>
              <a:rPr lang="fr-FR"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 And </a:t>
            </a:r>
            <a:r>
              <a:rPr lang="fr-FR" dirty="0" err="1"/>
              <a:t>your</a:t>
            </a:r>
            <a:r>
              <a:rPr lang="fr-FR" dirty="0"/>
              <a:t> </a:t>
            </a:r>
            <a:r>
              <a:rPr lang="fr-FR" dirty="0" err="1"/>
              <a:t>actuators</a:t>
            </a:r>
            <a:r>
              <a:rPr lang="fr-FR" dirty="0"/>
              <a:t>, the </a:t>
            </a:r>
            <a:r>
              <a:rPr lang="fr-FR" dirty="0" err="1"/>
              <a:t>mechanism</a:t>
            </a:r>
            <a:r>
              <a:rPr lang="fr-FR" dirty="0"/>
              <a:t> </a:t>
            </a:r>
            <a:r>
              <a:rPr lang="fr-FR" dirty="0" err="1"/>
              <a:t>you</a:t>
            </a:r>
            <a:r>
              <a:rPr lang="fr-FR" dirty="0"/>
              <a:t> have to influence the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AND </a:t>
            </a:r>
            <a:r>
              <a:rPr lang="en-GB" sz="1200" kern="1200" dirty="0">
                <a:solidFill>
                  <a:schemeClr val="tx1"/>
                </a:solidFill>
                <a:effectLst/>
                <a:latin typeface="Arial" panose="020B0604020202020204" pitchFamily="34" charset="0"/>
                <a:ea typeface="+mn-ea"/>
                <a:cs typeface="+mn-cs"/>
              </a:rPr>
              <a:t>That’s all I had to say regarding the HW…</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063618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What did we do with all these data collected from the AHUs and rooms? We built models!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We have already explored GPs, correct? How do we use them to craft models for dynamical systems though?</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A discrete-time dynamical system is simply a function predicting the future value of a certain variable as a function of past realizations of it – what is known as the autoregressive property.</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If you allow this future value to depend on additional signals, say the position of a valve or the solar radiance, then we say the structure also accounts for exogenous signals.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Lastly, if this relationship F isn’t linear, we say the whole thing is an Nonlinear Autoregressive model with Exogenous Inputs.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 / </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Now if you don’t know F, you learn it from data using a GP… voila, you’ve got a GP-NARX model.</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Everything inside the parenthesis is the features of our model, and the target variable is the temperature at the next time-instant.</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The actual delays for each signal composing our final feature vectors can be found in the table down below.</a:t>
            </a:r>
          </a:p>
          <a:p>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That’s what you typically learn in a system identification class.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An extension of such framework is to allow the next variable to depend, not only on the immediately previous one, but on a couple of previous time-instants. That’s what we call an AR model.</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Extension number 2, it can also depend on additional variables other than itself. Things we call ‘exogenous inputs’.</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Put all that together and you have a NARX model!</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If you use a Gaussian process to learn this function f from data, voila, you build your “GP-NARX” dynamical system model.</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 /</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Everything that’s inside the parenthesis are the features of that GP, and the next temperature is the target variable. So now you also know how we had to organize your training dataset, right?</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In order to choose the right delays</a:t>
            </a:r>
          </a:p>
          <a:p>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96172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Some more details on the training procedure.</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Our sampling period was 10 mins, but everything was sampled 5 times faster to have inter-sample information whenever needed.</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31 days of data</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 /</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20792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67044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77908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762134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30</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534060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T_{i,t+1} = f(&amp;T_{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T_{i,t-1}, \dots, T_{</a:t>
            </a:r>
            <a:r>
              <a:rPr lang="en-GB" sz="1200" kern="1200" dirty="0" err="1">
                <a:solidFill>
                  <a:schemeClr val="tx1"/>
                </a:solidFill>
                <a:effectLst/>
                <a:latin typeface="Arial" panose="020B0604020202020204" pitchFamily="34" charset="0"/>
                <a:ea typeface="+mn-ea"/>
                <a:cs typeface="+mn-cs"/>
              </a:rPr>
              <a:t>j,t</a:t>
            </a:r>
            <a:r>
              <a:rPr lang="en-GB" sz="1200" kern="1200" dirty="0">
                <a:solidFill>
                  <a:schemeClr val="tx1"/>
                </a:solidFill>
                <a:effectLst/>
                <a:latin typeface="Arial" panose="020B0604020202020204" pitchFamily="34" charset="0"/>
                <a:ea typeface="+mn-ea"/>
                <a:cs typeface="+mn-cs"/>
              </a:rPr>
              <a:t>}, T_{j,t-1}, \dots, \theta_{</a:t>
            </a:r>
            <a:r>
              <a:rPr lang="en-GB" sz="1200" kern="1200" dirty="0" err="1">
                <a:solidFill>
                  <a:schemeClr val="tx1"/>
                </a:solidFill>
                <a:effectLst/>
                <a:latin typeface="Arial" panose="020B0604020202020204" pitchFamily="34" charset="0"/>
                <a:ea typeface="+mn-ea"/>
                <a:cs typeface="+mn-cs"/>
              </a:rPr>
              <a:t>i,t</a:t>
            </a:r>
            <a:r>
              <a:rPr lang="en-GB" sz="1200" kern="1200" dirty="0">
                <a:solidFill>
                  <a:schemeClr val="tx1"/>
                </a:solidFill>
                <a:effectLst/>
                <a:latin typeface="Arial" panose="020B0604020202020204" pitchFamily="34" charset="0"/>
                <a:ea typeface="+mn-ea"/>
                <a:cs typeface="+mn-cs"/>
              </a:rPr>
              <a:t>}, \theta_{i,t-1}, \dots \\</a:t>
            </a:r>
          </a:p>
          <a:p>
            <a:r>
              <a:rPr lang="en-GB" sz="1200" kern="1200" dirty="0">
                <a:solidFill>
                  <a:schemeClr val="tx1"/>
                </a:solidFill>
                <a:effectLst/>
                <a:latin typeface="Arial" panose="020B0604020202020204" pitchFamily="34" charset="0"/>
                <a:ea typeface="+mn-ea"/>
                <a:cs typeface="+mn-cs"/>
              </a:rPr>
              <a:t>              &amp;T_{\text{sup},t}, T_{\text{sup},t-1}, \dots, T_{\text{out},t}, T_{\text{out},t-1}, \dots, R_{\text{sol},t}, R_{\text{sol},t-1}, \dots )</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28681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11 pts</a:t>
            </a:r>
          </a:p>
          <a:p>
            <a:endParaRPr lang="fr-FR" dirty="0"/>
          </a:p>
          <a:p>
            <a:r>
              <a:rPr lang="en-GB" sz="1200" kern="1200" dirty="0">
                <a:solidFill>
                  <a:schemeClr val="tx1"/>
                </a:solidFill>
                <a:effectLst/>
                <a:latin typeface="Arial" panose="020B0604020202020204" pitchFamily="34" charset="0"/>
                <a:ea typeface="+mn-ea"/>
                <a:cs typeface="+mn-cs"/>
              </a:rPr>
              <a:t>\text{Q}(T_\text{out},\Theta) = &amp;-3.15 \, T_\text{out} - 3.03 \,e^{-2} \, \Theta + 1.73\,e^{-1} \, T_\text{out}^2 - 1.56\,e^{-3} T_\text{out} \Theta  \\</a:t>
            </a:r>
          </a:p>
          <a:p>
            <a:r>
              <a:rPr lang="en-GB" sz="1200" kern="1200" dirty="0">
                <a:solidFill>
                  <a:schemeClr val="tx1"/>
                </a:solidFill>
                <a:effectLst/>
                <a:latin typeface="Arial" panose="020B0604020202020204" pitchFamily="34" charset="0"/>
                <a:ea typeface="+mn-ea"/>
                <a:cs typeface="+mn-cs"/>
              </a:rPr>
              <a:t>    &amp;+ 3.09\,e^{-4} \Theta^2 - 2.75\,e^{-3} T_\text{out}^3 + 4.90 \,e^{-4} T_\text{out}^2 \Theta  \\</a:t>
            </a:r>
          </a:p>
          <a:p>
            <a:r>
              <a:rPr lang="en-GB" sz="1200" kern="1200" dirty="0">
                <a:solidFill>
                  <a:schemeClr val="tx1"/>
                </a:solidFill>
                <a:effectLst/>
                <a:latin typeface="Arial" panose="020B0604020202020204" pitchFamily="34" charset="0"/>
                <a:ea typeface="+mn-ea"/>
                <a:cs typeface="+mn-cs"/>
              </a:rPr>
              <a:t>    &amp;- 6.86 \,e^{-5} T_\text{out} \Theta^2 + 2.56 \,e^{-6}\Theta^3 + 20.22</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\text{COP}(Q) = 3.30 \, e^{-7} Q^4 - 2.69 \, e^{-5} Q^3 - 2.67 \, e^{-3} Q^2 + 2.34 \, e^{-1} Q^1 - 4.45 \, e^{-4}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E(T_\text{out},\Theta) = Q(T_\text{out},\Theta)/\text{COP}(Q(T_\text{out},\Theta))</a:t>
            </a:r>
          </a:p>
          <a:p>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96230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    \min &amp; \quad \sum_{t=0}^{N-1}  \left(</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\rho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\right) + \</a:t>
            </a:r>
            <a:r>
              <a:rPr lang="en-GB" sz="1200" kern="1200" dirty="0" err="1">
                <a:solidFill>
                  <a:schemeClr val="tx1"/>
                </a:solidFill>
                <a:effectLst/>
                <a:latin typeface="Arial" panose="020B0604020202020204" pitchFamily="34" charset="0"/>
                <a:ea typeface="+mn-ea"/>
                <a:cs typeface="+mn-cs"/>
              </a:rPr>
              <a:t>rho_N</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Delta_N</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\text{</a:t>
            </a:r>
            <a:r>
              <a:rPr lang="en-GB" sz="1200" kern="1200" dirty="0" err="1">
                <a:solidFill>
                  <a:schemeClr val="tx1"/>
                </a:solidFill>
                <a:effectLst/>
                <a:latin typeface="Arial" panose="020B0604020202020204" pitchFamily="34" charset="0"/>
                <a:ea typeface="+mn-ea"/>
                <a:cs typeface="+mn-cs"/>
              </a:rPr>
              <a:t>s.t.</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&amp; \quad T_{t+1} = \mu(</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\beta \, \text{var}^{1/2}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T_\text{max} +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 \text{COP}(Q(T_\text{out},\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\theta_{\text{min}}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\theta_{\text{max}}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geq</a:t>
            </a:r>
            <a:r>
              <a:rPr lang="en-GB" sz="1200" kern="1200" dirty="0">
                <a:solidFill>
                  <a:schemeClr val="tx1"/>
                </a:solidFill>
                <a:effectLst/>
                <a:latin typeface="Arial" panose="020B0604020202020204" pitchFamily="34" charset="0"/>
                <a:ea typeface="+mn-ea"/>
                <a:cs typeface="+mn-cs"/>
              </a:rPr>
              <a:t> 0 </a:t>
            </a:r>
          </a:p>
          <a:p>
            <a:endParaRPr lang="fr-FR" dirty="0"/>
          </a:p>
          <a:p>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\theta_{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\delta_{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\mu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\mu_1 \\ \mu_2 \\ \mu_3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\text{var}_1 \\ \text{var}_2 \\ \text{var}_3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\delta_{t,1} \\ \delta_{t,2} \\ \delta_{t,3}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\theta_{t,1} \\ \theta_{t,2} \\ \theta_{t,3}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T_{t,1} \\ T_{t,2} \\ T_{t,3}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005216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    \min &amp; \quad \sum_{t=0}^{N-1}  \left(</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\rho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\right) + \</a:t>
            </a:r>
            <a:r>
              <a:rPr lang="en-GB" sz="1200" kern="1200" dirty="0" err="1">
                <a:solidFill>
                  <a:schemeClr val="tx1"/>
                </a:solidFill>
                <a:effectLst/>
                <a:latin typeface="Arial" panose="020B0604020202020204" pitchFamily="34" charset="0"/>
                <a:ea typeface="+mn-ea"/>
                <a:cs typeface="+mn-cs"/>
              </a:rPr>
              <a:t>rho_N</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Delta_N</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\text{</a:t>
            </a:r>
            <a:r>
              <a:rPr lang="en-GB" sz="1200" kern="1200" dirty="0" err="1">
                <a:solidFill>
                  <a:schemeClr val="tx1"/>
                </a:solidFill>
                <a:effectLst/>
                <a:latin typeface="Arial" panose="020B0604020202020204" pitchFamily="34" charset="0"/>
                <a:ea typeface="+mn-ea"/>
                <a:cs typeface="+mn-cs"/>
              </a:rPr>
              <a:t>s.t.</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&amp; \quad T_{t+1} = \mu(</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\beta \, \text{var}^{1/2}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T_\text{max} +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 \text{COP}(Q(T_\text{out},\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\theta_{\text{min}}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\theta_{\text{max}}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geq</a:t>
            </a:r>
            <a:r>
              <a:rPr lang="en-GB" sz="1200" kern="1200" dirty="0">
                <a:solidFill>
                  <a:schemeClr val="tx1"/>
                </a:solidFill>
                <a:effectLst/>
                <a:latin typeface="Arial" panose="020B0604020202020204" pitchFamily="34" charset="0"/>
                <a:ea typeface="+mn-ea"/>
                <a:cs typeface="+mn-cs"/>
              </a:rPr>
              <a:t> 0 </a:t>
            </a:r>
          </a:p>
          <a:p>
            <a:endParaRPr lang="fr-FR" dirty="0"/>
          </a:p>
          <a:p>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\theta_{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\delta_{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\mu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\mu_1 \\ \mu_2 \\ \mu_3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\text{var}_1 \\ \text{var}_2 \\ \text{var}_3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\delta_{t,1} \\ \delta_{t,2} \\ \delta_{t,3}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\theta_{t,1} \\ \theta_{t,2} \\ \theta_{t,3}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T_{t,1} \\ T_{t,2} \\ T_{t,3}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11332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    \min &amp; \quad \sum_{t=0}^{N-1}  \left(</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\rho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\right) + \</a:t>
            </a:r>
            <a:r>
              <a:rPr lang="en-GB" sz="1200" kern="1200" dirty="0" err="1">
                <a:solidFill>
                  <a:schemeClr val="tx1"/>
                </a:solidFill>
                <a:effectLst/>
                <a:latin typeface="Arial" panose="020B0604020202020204" pitchFamily="34" charset="0"/>
                <a:ea typeface="+mn-ea"/>
                <a:cs typeface="+mn-cs"/>
              </a:rPr>
              <a:t>rho_N</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Delta_N</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\text{</a:t>
            </a:r>
            <a:r>
              <a:rPr lang="en-GB" sz="1200" kern="1200" dirty="0" err="1">
                <a:solidFill>
                  <a:schemeClr val="tx1"/>
                </a:solidFill>
                <a:effectLst/>
                <a:latin typeface="Arial" panose="020B0604020202020204" pitchFamily="34" charset="0"/>
                <a:ea typeface="+mn-ea"/>
                <a:cs typeface="+mn-cs"/>
              </a:rPr>
              <a:t>s.t.</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&amp; \quad T_{t+1} = \mu(</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\beta \, \text{var}^{1/2}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T_\text{max} +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 \text{COP}(Q(T_\text{out},\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\theta_{\text{min}}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\theta_{\text{max}}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geq</a:t>
            </a:r>
            <a:r>
              <a:rPr lang="en-GB" sz="1200" kern="1200" dirty="0">
                <a:solidFill>
                  <a:schemeClr val="tx1"/>
                </a:solidFill>
                <a:effectLst/>
                <a:latin typeface="Arial" panose="020B0604020202020204" pitchFamily="34" charset="0"/>
                <a:ea typeface="+mn-ea"/>
                <a:cs typeface="+mn-cs"/>
              </a:rPr>
              <a:t> 0 </a:t>
            </a:r>
          </a:p>
          <a:p>
            <a:endParaRPr lang="fr-FR" dirty="0"/>
          </a:p>
          <a:p>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\theta_{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\delta_{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\mu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\mu_1 \\ \mu_2 \\ \mu_3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\text{var}_1 \\ \text{var}_2 \\ \text{var}_3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\delta_{t,1} \\ \delta_{t,2} \\ \delta_{t,3}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\theta_{t,1} \\ \theta_{t,2} \\ \theta_{t,3}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T_{t,1} \\ T_{t,2} \\ T_{t,3}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54519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Arial" panose="020B0604020202020204" pitchFamily="34" charset="0"/>
                <a:ea typeface="+mn-ea"/>
                <a:cs typeface="+mn-cs"/>
              </a:rPr>
              <a:t>    \min &amp; \quad \sum_{t=0}^{N-1}  \left(</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\rho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\right) + \</a:t>
            </a:r>
            <a:r>
              <a:rPr lang="en-GB" sz="1200" kern="1200" dirty="0" err="1">
                <a:solidFill>
                  <a:schemeClr val="tx1"/>
                </a:solidFill>
                <a:effectLst/>
                <a:latin typeface="Arial" panose="020B0604020202020204" pitchFamily="34" charset="0"/>
                <a:ea typeface="+mn-ea"/>
                <a:cs typeface="+mn-cs"/>
              </a:rPr>
              <a:t>rho_N</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Delta_N</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\text{</a:t>
            </a:r>
            <a:r>
              <a:rPr lang="en-GB" sz="1200" kern="1200" dirty="0" err="1">
                <a:solidFill>
                  <a:schemeClr val="tx1"/>
                </a:solidFill>
                <a:effectLst/>
                <a:latin typeface="Arial" panose="020B0604020202020204" pitchFamily="34" charset="0"/>
                <a:ea typeface="+mn-ea"/>
                <a:cs typeface="+mn-cs"/>
              </a:rPr>
              <a:t>s.t.</a:t>
            </a:r>
            <a:r>
              <a:rPr lang="en-GB" sz="1200" kern="1200" dirty="0">
                <a:solidFill>
                  <a:schemeClr val="tx1"/>
                </a:solidFill>
                <a:effectLst/>
                <a:latin typeface="Arial" panose="020B0604020202020204" pitchFamily="34" charset="0"/>
                <a:ea typeface="+mn-ea"/>
                <a:cs typeface="+mn-cs"/>
              </a:rPr>
              <a:t>}</a:t>
            </a:r>
          </a:p>
          <a:p>
            <a:r>
              <a:rPr lang="en-GB" sz="1200" kern="1200" dirty="0">
                <a:solidFill>
                  <a:schemeClr val="tx1"/>
                </a:solidFill>
                <a:effectLst/>
                <a:latin typeface="Arial" panose="020B0604020202020204" pitchFamily="34" charset="0"/>
                <a:ea typeface="+mn-ea"/>
                <a:cs typeface="+mn-cs"/>
              </a:rPr>
              <a:t>    &amp; \quad T_{t+1} = \mu(</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\beta \, \text{var}^{1/2} (</a:t>
            </a: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theta_t,T</a:t>
            </a:r>
            <a:r>
              <a:rPr lang="en-GB" sz="1200" kern="1200" dirty="0">
                <a:solidFill>
                  <a:schemeClr val="tx1"/>
                </a:solidFill>
                <a:effectLst/>
                <a:latin typeface="Arial" panose="020B0604020202020204" pitchFamily="34" charset="0"/>
                <a:ea typeface="+mn-ea"/>
                <a:cs typeface="+mn-cs"/>
              </a:rPr>
              <a:t>_{\text{sup}},T_{\text{out}})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T_\text{max} +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E_t</a:t>
            </a:r>
            <a:r>
              <a:rPr lang="en-GB" sz="1200" kern="1200" dirty="0">
                <a:solidFill>
                  <a:schemeClr val="tx1"/>
                </a:solidFill>
                <a:effectLst/>
                <a:latin typeface="Arial" panose="020B0604020202020204" pitchFamily="34" charset="0"/>
                <a:ea typeface="+mn-ea"/>
                <a:cs typeface="+mn-cs"/>
              </a:rPr>
              <a:t> = 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 \text{COP}(Q(T_\text{out},\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p>
          <a:p>
            <a:r>
              <a:rPr lang="en-GB" sz="1200" kern="1200" dirty="0">
                <a:solidFill>
                  <a:schemeClr val="tx1"/>
                </a:solidFill>
                <a:effectLst/>
                <a:latin typeface="Arial" panose="020B0604020202020204" pitchFamily="34" charset="0"/>
                <a:ea typeface="+mn-ea"/>
                <a:cs typeface="+mn-cs"/>
              </a:rPr>
              <a:t>    &amp; \quad \theta_{\text{min}}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\theta_{\text{max}}  \\</a:t>
            </a:r>
          </a:p>
          <a:p>
            <a:r>
              <a:rPr lang="en-GB" sz="1200" kern="1200" dirty="0">
                <a:solidFill>
                  <a:schemeClr val="tx1"/>
                </a:solidFill>
                <a:effectLst/>
                <a:latin typeface="Arial" panose="020B0604020202020204" pitchFamily="34" charset="0"/>
                <a:ea typeface="+mn-ea"/>
                <a:cs typeface="+mn-cs"/>
              </a:rPr>
              <a:t>    &amp; \quad \</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geq</a:t>
            </a:r>
            <a:r>
              <a:rPr lang="en-GB" sz="1200" kern="1200" dirty="0">
                <a:solidFill>
                  <a:schemeClr val="tx1"/>
                </a:solidFill>
                <a:effectLst/>
                <a:latin typeface="Arial" panose="020B0604020202020204" pitchFamily="34" charset="0"/>
                <a:ea typeface="+mn-ea"/>
                <a:cs typeface="+mn-cs"/>
              </a:rPr>
              <a:t> 0 </a:t>
            </a:r>
          </a:p>
          <a:p>
            <a:endParaRPr lang="fr-FR" dirty="0"/>
          </a:p>
          <a:p>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\theta_{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\sum_{</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=1}^3 \delta_{</a:t>
            </a:r>
            <a:r>
              <a:rPr lang="en-GB" sz="1200" kern="1200" dirty="0" err="1">
                <a:solidFill>
                  <a:schemeClr val="tx1"/>
                </a:solidFill>
                <a:effectLst/>
                <a:latin typeface="Arial" panose="020B0604020202020204" pitchFamily="34" charset="0"/>
                <a:ea typeface="+mn-ea"/>
                <a:cs typeface="+mn-cs"/>
              </a:rPr>
              <a:t>t,i</a:t>
            </a:r>
            <a:r>
              <a:rPr lang="en-GB" sz="1200" kern="1200" dirty="0">
                <a:solidFill>
                  <a:schemeClr val="tx1"/>
                </a:solidFill>
                <a:effectLst/>
                <a:latin typeface="Arial" panose="020B0604020202020204" pitchFamily="34" charset="0"/>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\mu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\mu_1 \\ \mu_2 \\ \mu_3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\text{var}_1 \\ \text{var}_2 \\ \text{var}_3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delta_t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\delta_{t,1} \\ \delta_{t,2} \\ \delta_{t,3}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theta_t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\theta_{t,1} \\ \theta_{t,2} \\ \theta_{t,3}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T_t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T_{t,1} \\ T_{t,2} \\ T_{t,3}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715902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199264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err="1"/>
              <a:t>We’re</a:t>
            </a:r>
            <a:r>
              <a:rPr lang="fr-FR" dirty="0"/>
              <a:t> </a:t>
            </a:r>
            <a:r>
              <a:rPr lang="fr-FR" dirty="0" err="1"/>
              <a:t>looking</a:t>
            </a:r>
            <a:r>
              <a:rPr lang="fr-FR" dirty="0"/>
              <a:t> at a 4-day </a:t>
            </a:r>
            <a:r>
              <a:rPr lang="fr-FR" dirty="0" err="1"/>
              <a:t>uninterrupted</a:t>
            </a:r>
            <a:r>
              <a:rPr lang="fr-FR" dirty="0"/>
              <a:t> </a:t>
            </a:r>
            <a:r>
              <a:rPr lang="fr-FR" dirty="0" err="1"/>
              <a:t>experiment</a:t>
            </a:r>
            <a:r>
              <a:rPr lang="fr-FR" dirty="0"/>
              <a:t> </a:t>
            </a:r>
            <a:r>
              <a:rPr lang="fr-FR" dirty="0" err="1"/>
              <a:t>conducted</a:t>
            </a:r>
            <a:r>
              <a:rPr lang="fr-FR" dirty="0"/>
              <a:t> </a:t>
            </a:r>
            <a:r>
              <a:rPr lang="fr-FR" dirty="0" err="1"/>
              <a:t>from</a:t>
            </a:r>
            <a:r>
              <a:rPr lang="fr-FR" dirty="0"/>
              <a:t> </a:t>
            </a:r>
            <a:r>
              <a:rPr lang="fr-FR" dirty="0" err="1"/>
              <a:t>Nov</a:t>
            </a:r>
            <a:r>
              <a:rPr lang="fr-FR" dirty="0"/>
              <a:t> 10 to </a:t>
            </a:r>
            <a:r>
              <a:rPr lang="fr-FR" dirty="0" err="1"/>
              <a:t>Nov</a:t>
            </a:r>
            <a:r>
              <a:rPr lang="fr-FR" dirty="0"/>
              <a:t> 13.</a:t>
            </a:r>
          </a:p>
          <a:p>
            <a:endParaRPr lang="fr-FR" dirty="0"/>
          </a:p>
          <a:p>
            <a:r>
              <a:rPr lang="fr-FR" dirty="0"/>
              <a:t>Let me stress </a:t>
            </a:r>
            <a:r>
              <a:rPr lang="fr-FR" dirty="0" err="1"/>
              <a:t>that</a:t>
            </a:r>
            <a:r>
              <a:rPr lang="fr-FR" dirty="0"/>
              <a:t> out of the 5184 points, 43 </a:t>
            </a:r>
            <a:r>
              <a:rPr lang="fr-FR" dirty="0" err="1"/>
              <a:t>missing</a:t>
            </a:r>
            <a:r>
              <a:rPr lang="fr-FR" dirty="0"/>
              <a:t> entries (temps) </a:t>
            </a:r>
            <a:r>
              <a:rPr lang="fr-FR" dirty="0" err="1"/>
              <a:t>that</a:t>
            </a:r>
            <a:r>
              <a:rPr lang="fr-FR" dirty="0"/>
              <a:t> </a:t>
            </a:r>
            <a:r>
              <a:rPr lang="fr-FR" dirty="0" err="1"/>
              <a:t>we</a:t>
            </a:r>
            <a:r>
              <a:rPr lang="fr-FR" dirty="0"/>
              <a:t> </a:t>
            </a:r>
            <a:r>
              <a:rPr lang="fr-FR" dirty="0" err="1"/>
              <a:t>had</a:t>
            </a:r>
            <a:r>
              <a:rPr lang="fr-FR" dirty="0"/>
              <a:t> to impute. </a:t>
            </a:r>
            <a:r>
              <a:rPr lang="fr-FR" dirty="0" err="1"/>
              <a:t>Everything</a:t>
            </a:r>
            <a:r>
              <a:rPr lang="fr-FR" dirty="0"/>
              <a:t> </a:t>
            </a:r>
            <a:r>
              <a:rPr lang="fr-FR" dirty="0" err="1"/>
              <a:t>else</a:t>
            </a:r>
            <a:r>
              <a:rPr lang="fr-FR" dirty="0"/>
              <a:t> </a:t>
            </a:r>
            <a:r>
              <a:rPr lang="fr-FR" dirty="0" err="1"/>
              <a:t>is</a:t>
            </a:r>
            <a:r>
              <a:rPr lang="fr-FR" dirty="0"/>
              <a:t> </a:t>
            </a:r>
            <a:r>
              <a:rPr lang="fr-FR" dirty="0" err="1"/>
              <a:t>precisely</a:t>
            </a:r>
            <a:r>
              <a:rPr lang="fr-FR" dirty="0"/>
              <a:t> as </a:t>
            </a:r>
            <a:r>
              <a:rPr lang="fr-FR" dirty="0" err="1"/>
              <a:t>reported</a:t>
            </a:r>
            <a:r>
              <a:rPr lang="fr-FR" dirty="0"/>
              <a:t> by the </a:t>
            </a:r>
            <a:r>
              <a:rPr lang="fr-FR" dirty="0" err="1"/>
              <a:t>sensors</a:t>
            </a:r>
            <a:r>
              <a:rPr lang="fr-FR" dirty="0"/>
              <a:t> and the </a:t>
            </a:r>
            <a:r>
              <a:rPr lang="fr-FR" dirty="0" err="1"/>
              <a:t>curves</a:t>
            </a:r>
            <a:r>
              <a:rPr lang="fr-FR" dirty="0"/>
              <a:t> </a:t>
            </a:r>
            <a:r>
              <a:rPr lang="fr-FR" dirty="0" err="1"/>
              <a:t>you</a:t>
            </a:r>
            <a:r>
              <a:rPr lang="fr-FR" dirty="0"/>
              <a:t> </a:t>
            </a:r>
            <a:r>
              <a:rPr lang="fr-FR" dirty="0" err="1"/>
              <a:t>see</a:t>
            </a:r>
            <a:r>
              <a:rPr lang="fr-FR" dirty="0"/>
              <a:t> </a:t>
            </a:r>
            <a:r>
              <a:rPr lang="fr-FR" dirty="0" err="1"/>
              <a:t>were</a:t>
            </a:r>
            <a:r>
              <a:rPr lang="fr-FR" dirty="0"/>
              <a:t> NOT </a:t>
            </a:r>
            <a:r>
              <a:rPr lang="fr-FR" dirty="0" err="1"/>
              <a:t>pre-processed</a:t>
            </a:r>
            <a:r>
              <a:rPr lang="fr-FR" dirty="0"/>
              <a:t> in </a:t>
            </a:r>
            <a:r>
              <a:rPr lang="fr-FR" dirty="0" err="1"/>
              <a:t>any</a:t>
            </a:r>
            <a:r>
              <a:rPr lang="fr-FR" dirty="0"/>
              <a:t> </a:t>
            </a:r>
            <a:r>
              <a:rPr lang="fr-FR" dirty="0" err="1"/>
              <a:t>way</a:t>
            </a:r>
            <a:r>
              <a:rPr lang="fr-FR" dirty="0"/>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524178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90129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09499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40</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54535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a:t>You </a:t>
            </a:r>
            <a:r>
              <a:rPr lang="fr-FR" dirty="0" err="1"/>
              <a:t>might</a:t>
            </a:r>
            <a:r>
              <a:rPr lang="fr-FR" dirty="0"/>
              <a:t> </a:t>
            </a:r>
            <a:r>
              <a:rPr lang="fr-FR" dirty="0" err="1"/>
              <a:t>be</a:t>
            </a:r>
            <a:r>
              <a:rPr lang="fr-FR" dirty="0"/>
              <a:t> </a:t>
            </a:r>
            <a:r>
              <a:rPr lang="fr-FR" dirty="0" err="1"/>
              <a:t>thinking</a:t>
            </a:r>
            <a:r>
              <a:rPr lang="fr-FR" dirty="0"/>
              <a:t>, </a:t>
            </a:r>
            <a:r>
              <a:rPr lang="fr-FR" dirty="0" err="1"/>
              <a:t>what</a:t>
            </a:r>
            <a:r>
              <a:rPr lang="fr-FR" dirty="0"/>
              <a:t> </a:t>
            </a:r>
            <a:r>
              <a:rPr lang="fr-FR" dirty="0" err="1"/>
              <a:t>is</a:t>
            </a:r>
            <a:r>
              <a:rPr lang="fr-FR" dirty="0"/>
              <a:t> </a:t>
            </a:r>
            <a:r>
              <a:rPr lang="fr-FR" dirty="0" err="1"/>
              <a:t>this</a:t>
            </a:r>
            <a:r>
              <a:rPr lang="fr-FR" dirty="0"/>
              <a:t> </a:t>
            </a:r>
            <a:r>
              <a:rPr lang="fr-FR" dirty="0" err="1"/>
              <a:t>weird</a:t>
            </a:r>
            <a:r>
              <a:rPr lang="fr-FR" dirty="0"/>
              <a:t> </a:t>
            </a:r>
            <a:r>
              <a:rPr lang="fr-FR" dirty="0" err="1"/>
              <a:t>behavior</a:t>
            </a:r>
            <a:r>
              <a:rPr lang="fr-FR" dirty="0"/>
              <a:t>? The indoor </a:t>
            </a:r>
            <a:r>
              <a:rPr lang="fr-FR" dirty="0" err="1"/>
              <a:t>temperatures</a:t>
            </a:r>
            <a:r>
              <a:rPr lang="fr-FR" dirty="0"/>
              <a:t> are not high, and the valves are </a:t>
            </a:r>
            <a:r>
              <a:rPr lang="fr-FR" dirty="0" err="1"/>
              <a:t>saturated</a:t>
            </a:r>
            <a:r>
              <a:rPr lang="fr-FR" dirty="0"/>
              <a:t> at </a:t>
            </a:r>
            <a:r>
              <a:rPr lang="fr-FR" dirty="0" err="1"/>
              <a:t>their</a:t>
            </a:r>
            <a:r>
              <a:rPr lang="fr-FR" dirty="0"/>
              <a:t> </a:t>
            </a:r>
            <a:r>
              <a:rPr lang="fr-FR" dirty="0" err="1"/>
              <a:t>low</a:t>
            </a:r>
            <a:r>
              <a:rPr lang="fr-FR" dirty="0"/>
              <a:t> values!</a:t>
            </a:r>
          </a:p>
          <a:p>
            <a:endParaRPr lang="fr-FR" dirty="0"/>
          </a:p>
          <a:p>
            <a:r>
              <a:rPr lang="fr-FR" dirty="0"/>
              <a:t>If </a:t>
            </a:r>
            <a:r>
              <a:rPr lang="fr-FR" dirty="0" err="1"/>
              <a:t>you</a:t>
            </a:r>
            <a:r>
              <a:rPr lang="fr-FR" dirty="0"/>
              <a:t> look up a </a:t>
            </a:r>
            <a:r>
              <a:rPr lang="fr-FR" dirty="0" err="1"/>
              <a:t>calendar</a:t>
            </a:r>
            <a:r>
              <a:rPr lang="fr-FR" dirty="0"/>
              <a:t>, </a:t>
            </a:r>
            <a:r>
              <a:rPr lang="fr-FR" dirty="0" err="1"/>
              <a:t>you’ll</a:t>
            </a:r>
            <a:r>
              <a:rPr lang="fr-FR" dirty="0"/>
              <a:t> </a:t>
            </a:r>
            <a:r>
              <a:rPr lang="fr-FR" dirty="0" err="1"/>
              <a:t>understand</a:t>
            </a:r>
            <a:r>
              <a:rPr lang="fr-FR" dirty="0"/>
              <a:t> </a:t>
            </a:r>
            <a:r>
              <a:rPr lang="fr-FR" dirty="0" err="1"/>
              <a:t>why</a:t>
            </a:r>
            <a:r>
              <a:rPr lang="fr-FR" dirty="0"/>
              <a:t>. </a:t>
            </a:r>
            <a:r>
              <a:rPr lang="fr-FR" dirty="0" err="1"/>
              <a:t>November</a:t>
            </a:r>
            <a:r>
              <a:rPr lang="fr-FR" dirty="0"/>
              <a:t> 13 </a:t>
            </a:r>
            <a:r>
              <a:rPr lang="fr-FR" dirty="0" err="1"/>
              <a:t>was</a:t>
            </a:r>
            <a:r>
              <a:rPr lang="fr-FR" dirty="0"/>
              <a:t> a Saturday, and </a:t>
            </a:r>
            <a:r>
              <a:rPr lang="fr-FR" dirty="0" err="1"/>
              <a:t>currently</a:t>
            </a:r>
            <a:r>
              <a:rPr lang="fr-FR" dirty="0"/>
              <a:t> </a:t>
            </a:r>
            <a:r>
              <a:rPr lang="fr-FR" dirty="0" err="1"/>
              <a:t>there</a:t>
            </a:r>
            <a:r>
              <a:rPr lang="fr-FR" dirty="0"/>
              <a:t> are no </a:t>
            </a:r>
            <a:r>
              <a:rPr lang="fr-FR" dirty="0" err="1"/>
              <a:t>surgeries</a:t>
            </a:r>
            <a:r>
              <a:rPr lang="fr-FR" dirty="0"/>
              <a:t> </a:t>
            </a:r>
            <a:r>
              <a:rPr lang="fr-FR" dirty="0" err="1"/>
              <a:t>scheduled</a:t>
            </a:r>
            <a:r>
              <a:rPr lang="fr-FR" dirty="0"/>
              <a:t> for Saturdays. So </a:t>
            </a:r>
            <a:r>
              <a:rPr lang="fr-FR" dirty="0" err="1"/>
              <a:t>that</a:t>
            </a:r>
            <a:r>
              <a:rPr lang="fr-FR" dirty="0"/>
              <a:t> section of the building </a:t>
            </a:r>
            <a:r>
              <a:rPr lang="fr-FR" dirty="0" err="1"/>
              <a:t>is</a:t>
            </a:r>
            <a:r>
              <a:rPr lang="fr-FR" dirty="0"/>
              <a:t> </a:t>
            </a:r>
            <a:r>
              <a:rPr lang="fr-FR" dirty="0" err="1"/>
              <a:t>almost</a:t>
            </a:r>
            <a:r>
              <a:rPr lang="fr-FR" dirty="0"/>
              <a:t> </a:t>
            </a:r>
            <a:r>
              <a:rPr lang="fr-FR" dirty="0" err="1"/>
              <a:t>unnocupied</a:t>
            </a:r>
            <a:r>
              <a:rPr lang="fr-FR" dirty="0"/>
              <a:t>…</a:t>
            </a:r>
          </a:p>
          <a:p>
            <a:endParaRPr lang="fr-FR" dirty="0"/>
          </a:p>
          <a:p>
            <a:r>
              <a:rPr lang="fr-FR" dirty="0"/>
              <a:t>This </a:t>
            </a:r>
            <a:r>
              <a:rPr lang="fr-FR" dirty="0" err="1"/>
              <a:t>truly</a:t>
            </a:r>
            <a:r>
              <a:rPr lang="fr-FR" dirty="0"/>
              <a:t> </a:t>
            </a:r>
            <a:r>
              <a:rPr lang="fr-FR" dirty="0" err="1"/>
              <a:t>gives</a:t>
            </a:r>
            <a:r>
              <a:rPr lang="fr-FR" dirty="0"/>
              <a:t> us an </a:t>
            </a:r>
            <a:r>
              <a:rPr lang="fr-FR" dirty="0" err="1"/>
              <a:t>idea</a:t>
            </a:r>
            <a:r>
              <a:rPr lang="fr-FR" dirty="0"/>
              <a:t> of how </a:t>
            </a:r>
            <a:r>
              <a:rPr lang="fr-FR" dirty="0" err="1"/>
              <a:t>strong</a:t>
            </a:r>
            <a:r>
              <a:rPr lang="fr-FR" dirty="0"/>
              <a:t> the </a:t>
            </a:r>
            <a:r>
              <a:rPr lang="fr-FR" dirty="0" err="1"/>
              <a:t>internal</a:t>
            </a:r>
            <a:r>
              <a:rPr lang="fr-FR" dirty="0"/>
              <a:t> </a:t>
            </a:r>
            <a:r>
              <a:rPr lang="fr-FR" dirty="0" err="1"/>
              <a:t>heat</a:t>
            </a:r>
            <a:r>
              <a:rPr lang="fr-FR" dirty="0"/>
              <a:t> gains </a:t>
            </a:r>
            <a:r>
              <a:rPr lang="fr-FR" dirty="0" err="1"/>
              <a:t>caused</a:t>
            </a:r>
            <a:r>
              <a:rPr lang="fr-FR" dirty="0"/>
              <a:t> by people are in </a:t>
            </a:r>
            <a:r>
              <a:rPr lang="fr-FR" dirty="0" err="1"/>
              <a:t>this</a:t>
            </a:r>
            <a:r>
              <a:rPr lang="fr-FR" dirty="0"/>
              <a:t> application.</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376343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err="1"/>
              <a:t>Energy</a:t>
            </a:r>
            <a:r>
              <a:rPr lang="fr-FR" dirty="0"/>
              <a:t> </a:t>
            </a:r>
            <a:r>
              <a:rPr lang="fr-FR" dirty="0" err="1"/>
              <a:t>savings</a:t>
            </a:r>
            <a:r>
              <a:rPr lang="fr-FR" dirty="0"/>
              <a:t> are </a:t>
            </a:r>
            <a:r>
              <a:rPr lang="fr-FR" dirty="0" err="1"/>
              <a:t>next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133074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r>
              <a:rPr lang="fr-FR" dirty="0" err="1"/>
              <a:t>Energy</a:t>
            </a:r>
            <a:r>
              <a:rPr lang="fr-FR" dirty="0"/>
              <a:t> </a:t>
            </a:r>
            <a:r>
              <a:rPr lang="fr-FR" dirty="0" err="1"/>
              <a:t>savings</a:t>
            </a:r>
            <a:r>
              <a:rPr lang="fr-FR" dirty="0"/>
              <a:t> are </a:t>
            </a:r>
            <a:r>
              <a:rPr lang="fr-FR" dirty="0" err="1"/>
              <a:t>next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16596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677633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6857682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9822419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77863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21.03.23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133192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21.03.23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520378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569773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50</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10185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560508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9895667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x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x_1 \\ x_2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i_L</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v_O</a:t>
            </a: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u = \delta</a:t>
            </a:r>
          </a:p>
          <a:p>
            <a:endParaRPr lang="fr-FR" dirty="0"/>
          </a:p>
          <a:p>
            <a:r>
              <a:rPr lang="en-GB" sz="1200" kern="1200" dirty="0">
                <a:solidFill>
                  <a:schemeClr val="tx1"/>
                </a:solidFill>
                <a:effectLst/>
                <a:latin typeface="Arial" panose="020B0604020202020204" pitchFamily="34" charset="0"/>
                <a:ea typeface="+mn-ea"/>
                <a:cs typeface="+mn-cs"/>
              </a:rPr>
              <a:t>&amp;\dot x_1 = -\frac{R_L}{L} x_1 - \frac{1}{L} x_2 + \frac{V_{IN}+V_D}{L} u - \frac{R_{ON}}{L} x_1u - \frac{V_D}{L} \\ </a:t>
            </a:r>
          </a:p>
          <a:p>
            <a:r>
              <a:rPr lang="en-GB" sz="1200" kern="1200" dirty="0">
                <a:solidFill>
                  <a:schemeClr val="tx1"/>
                </a:solidFill>
                <a:effectLst/>
                <a:latin typeface="Arial" panose="020B0604020202020204" pitchFamily="34" charset="0"/>
                <a:ea typeface="+mn-ea"/>
                <a:cs typeface="+mn-cs"/>
              </a:rPr>
              <a:t>&amp;\dot x_2 = -\frac{R_C R_O R_L C + R_O L}{(R_C+R_O)LC} x_1 - \frac{R_C R_O C + L}{(R_C+R_O)LC} x_2 + \frac{R_C R_O (V_{IN}+V_D)}{(R_C+R_O)L} u - \frac{R_C R_O R_{ON}}{(R_C + R_O)L} x_1u - \frac{R_C R_O V_D}{(R_C + R_O)L} \\ </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x_{1eq} = \frac{x_{2eq}}{R_O}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u_{</a:t>
            </a:r>
            <a:r>
              <a:rPr lang="en-GB" sz="1200" kern="1200" dirty="0" err="1">
                <a:solidFill>
                  <a:schemeClr val="tx1"/>
                </a:solidFill>
                <a:effectLst/>
                <a:latin typeface="Arial" panose="020B0604020202020204" pitchFamily="34" charset="0"/>
                <a:ea typeface="+mn-ea"/>
                <a:cs typeface="+mn-cs"/>
              </a:rPr>
              <a:t>eq</a:t>
            </a:r>
            <a:r>
              <a:rPr lang="en-GB" sz="1200" kern="1200" dirty="0">
                <a:solidFill>
                  <a:schemeClr val="tx1"/>
                </a:solidFill>
                <a:effectLst/>
                <a:latin typeface="Arial" panose="020B0604020202020204" pitchFamily="34" charset="0"/>
                <a:ea typeface="+mn-ea"/>
                <a:cs typeface="+mn-cs"/>
              </a:rPr>
              <a:t>} = \frac{R_O V_D + (R_L + R_O) x_{2eq}}{R_O(V_{IN}+V_D) - R_{ON}x_{2eq}}</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\dot x = A_{</a:t>
            </a:r>
            <a:r>
              <a:rPr lang="en-GB" sz="1200" kern="1200" dirty="0" err="1">
                <a:solidFill>
                  <a:schemeClr val="tx1"/>
                </a:solidFill>
                <a:effectLst/>
                <a:latin typeface="Arial" panose="020B0604020202020204" pitchFamily="34" charset="0"/>
                <a:ea typeface="+mn-ea"/>
                <a:cs typeface="+mn-cs"/>
              </a:rPr>
              <a:t>ct</a:t>
            </a:r>
            <a:r>
              <a:rPr lang="en-GB" sz="1200" kern="1200" dirty="0">
                <a:solidFill>
                  <a:schemeClr val="tx1"/>
                </a:solidFill>
                <a:effectLst/>
                <a:latin typeface="Arial" panose="020B0604020202020204" pitchFamily="34" charset="0"/>
                <a:ea typeface="+mn-ea"/>
                <a:cs typeface="+mn-cs"/>
              </a:rPr>
              <a:t>}x + B_{</a:t>
            </a:r>
            <a:r>
              <a:rPr lang="en-GB" sz="1200" kern="1200" dirty="0" err="1">
                <a:solidFill>
                  <a:schemeClr val="tx1"/>
                </a:solidFill>
                <a:effectLst/>
                <a:latin typeface="Arial" panose="020B0604020202020204" pitchFamily="34" charset="0"/>
                <a:ea typeface="+mn-ea"/>
                <a:cs typeface="+mn-cs"/>
              </a:rPr>
              <a:t>ct</a:t>
            </a:r>
            <a:r>
              <a:rPr lang="en-GB" sz="1200" kern="1200" dirty="0">
                <a:solidFill>
                  <a:schemeClr val="tx1"/>
                </a:solidFill>
                <a:effectLst/>
                <a:latin typeface="Arial" panose="020B0604020202020204" pitchFamily="34" charset="0"/>
                <a:ea typeface="+mn-ea"/>
                <a:cs typeface="+mn-cs"/>
              </a:rPr>
              <a:t>}u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A_{</a:t>
            </a:r>
            <a:r>
              <a:rPr lang="en-GB" sz="1200" kern="1200" dirty="0" err="1">
                <a:solidFill>
                  <a:schemeClr val="tx1"/>
                </a:solidFill>
                <a:effectLst/>
                <a:latin typeface="Arial" panose="020B0604020202020204" pitchFamily="34" charset="0"/>
                <a:ea typeface="+mn-ea"/>
                <a:cs typeface="+mn-cs"/>
              </a:rPr>
              <a:t>ct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-\frac{R_L + R_{ON} u_{</a:t>
            </a:r>
            <a:r>
              <a:rPr lang="en-GB" sz="1200" kern="1200" dirty="0" err="1">
                <a:solidFill>
                  <a:schemeClr val="tx1"/>
                </a:solidFill>
                <a:effectLst/>
                <a:latin typeface="Arial" panose="020B0604020202020204" pitchFamily="34" charset="0"/>
                <a:ea typeface="+mn-ea"/>
                <a:cs typeface="+mn-cs"/>
              </a:rPr>
              <a:t>eq</a:t>
            </a:r>
            <a:r>
              <a:rPr lang="en-GB" sz="1200" kern="1200" dirty="0">
                <a:solidFill>
                  <a:schemeClr val="tx1"/>
                </a:solidFill>
                <a:effectLst/>
                <a:latin typeface="Arial" panose="020B0604020202020204" pitchFamily="34" charset="0"/>
                <a:ea typeface="+mn-ea"/>
                <a:cs typeface="+mn-cs"/>
              </a:rPr>
              <a:t>}}{L} &amp; -\frac{1}{L}  \\[4pt] -\frac{R_C R_O (R_LC - R_{ON}Cu_{</a:t>
            </a:r>
            <a:r>
              <a:rPr lang="en-GB" sz="1200" kern="1200" dirty="0" err="1">
                <a:solidFill>
                  <a:schemeClr val="tx1"/>
                </a:solidFill>
                <a:effectLst/>
                <a:latin typeface="Arial" panose="020B0604020202020204" pitchFamily="34" charset="0"/>
                <a:ea typeface="+mn-ea"/>
                <a:cs typeface="+mn-cs"/>
              </a:rPr>
              <a:t>eq</a:t>
            </a:r>
            <a:r>
              <a:rPr lang="en-GB" sz="1200" kern="1200" dirty="0">
                <a:solidFill>
                  <a:schemeClr val="tx1"/>
                </a:solidFill>
                <a:effectLst/>
                <a:latin typeface="Arial" panose="020B0604020202020204" pitchFamily="34" charset="0"/>
                <a:ea typeface="+mn-ea"/>
                <a:cs typeface="+mn-cs"/>
              </a:rPr>
              <a:t>}+R_{O}L)}{(R_C+R_O)LC} &amp; -\frac{R_C R_O C + L}{(R_C+R_O) LC}\end{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B_{</a:t>
            </a:r>
            <a:r>
              <a:rPr lang="en-GB" sz="1200" kern="1200" dirty="0" err="1">
                <a:solidFill>
                  <a:schemeClr val="tx1"/>
                </a:solidFill>
                <a:effectLst/>
                <a:latin typeface="Arial" panose="020B0604020202020204" pitchFamily="34" charset="0"/>
                <a:ea typeface="+mn-ea"/>
                <a:cs typeface="+mn-cs"/>
              </a:rPr>
              <a:t>ct</a:t>
            </a:r>
            <a:r>
              <a:rPr lang="en-GB" sz="1200" kern="1200" dirty="0">
                <a:solidFill>
                  <a:schemeClr val="tx1"/>
                </a:solidFill>
                <a:effectLst/>
                <a:latin typeface="Arial" panose="020B0604020202020204" pitchFamily="34" charset="0"/>
                <a:ea typeface="+mn-ea"/>
                <a:cs typeface="+mn-cs"/>
              </a:rPr>
              <a:t>} = \begin{</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 \frac{V_{IN}+V_D-R_{ON}x_{1eq}}{L} \\[4pt] \frac{R_C R_O (V_{IN}+V_D-R_{ON}x_{1eq})}{(R_C+R_O)L} \end{</a:t>
            </a:r>
            <a:r>
              <a:rPr lang="en-GB" sz="1200" kern="1200" dirty="0" err="1">
                <a:solidFill>
                  <a:schemeClr val="tx1"/>
                </a:solidFill>
                <a:effectLst/>
                <a:latin typeface="Arial" panose="020B0604020202020204" pitchFamily="34" charset="0"/>
                <a:ea typeface="+mn-ea"/>
                <a:cs typeface="+mn-cs"/>
              </a:rPr>
              <a:t>bmatrix</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endParaRPr lang="en-GB" sz="1200" kern="1200" dirty="0">
              <a:solidFill>
                <a:schemeClr val="tx1"/>
              </a:solidFill>
              <a:effectLst/>
              <a:latin typeface="Arial" panose="020B0604020202020204" pitchFamily="34" charset="0"/>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9295775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54</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21.03.23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3304815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55</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21.03.23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0728987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21.03.23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426905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50783-AAED-1941-8BCC-9F6140F0A6B1}" type="slidenum">
              <a:rPr lang="fr-FR" smtClean="0"/>
              <a:pPr/>
              <a:t>57</a:t>
            </a:fld>
            <a:endParaRPr lang="fr-FR"/>
          </a:p>
        </p:txBody>
      </p:sp>
    </p:spTree>
    <p:extLst>
      <p:ext uri="{BB962C8B-B14F-4D97-AF65-F5344CB8AC3E}">
        <p14:creationId xmlns:p14="http://schemas.microsoft.com/office/powerpoint/2010/main" val="42469971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50783-AAED-1941-8BCC-9F6140F0A6B1}" type="slidenum">
              <a:rPr lang="fr-FR" smtClean="0"/>
              <a:pPr/>
              <a:t>58</a:t>
            </a:fld>
            <a:endParaRPr lang="fr-FR"/>
          </a:p>
        </p:txBody>
      </p:sp>
    </p:spTree>
    <p:extLst>
      <p:ext uri="{BB962C8B-B14F-4D97-AF65-F5344CB8AC3E}">
        <p14:creationId xmlns:p14="http://schemas.microsoft.com/office/powerpoint/2010/main" val="3270132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50783-AAED-1941-8BCC-9F6140F0A6B1}" type="slidenum">
              <a:rPr lang="fr-FR" smtClean="0"/>
              <a:pPr/>
              <a:t>59</a:t>
            </a:fld>
            <a:endParaRPr lang="fr-FR"/>
          </a:p>
        </p:txBody>
      </p:sp>
    </p:spTree>
    <p:extLst>
      <p:ext uri="{BB962C8B-B14F-4D97-AF65-F5344CB8AC3E}">
        <p14:creationId xmlns:p14="http://schemas.microsoft.com/office/powerpoint/2010/main" val="185294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6</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1792619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138" y="619125"/>
            <a:ext cx="6435725" cy="3621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50783-AAED-1941-8BCC-9F6140F0A6B1}" type="slidenum">
              <a:rPr lang="fr-FR" smtClean="0"/>
              <a:pPr/>
              <a:t>60</a:t>
            </a:fld>
            <a:endParaRPr lang="fr-FR"/>
          </a:p>
        </p:txBody>
      </p:sp>
    </p:spTree>
    <p:extLst>
      <p:ext uri="{BB962C8B-B14F-4D97-AF65-F5344CB8AC3E}">
        <p14:creationId xmlns:p14="http://schemas.microsoft.com/office/powerpoint/2010/main" val="1807664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Let Assumptions~\ref{</a:t>
            </a:r>
            <a:r>
              <a:rPr lang="en-GB" sz="1200" kern="1200" dirty="0" err="1">
                <a:solidFill>
                  <a:schemeClr val="tx1"/>
                </a:solidFill>
                <a:effectLst/>
                <a:latin typeface="Arial" panose="020B0604020202020204" pitchFamily="34" charset="0"/>
                <a:ea typeface="+mn-ea"/>
                <a:cs typeface="+mn-cs"/>
              </a:rPr>
              <a:t>as:kernel_spd_compact_X</a:t>
            </a:r>
            <a:r>
              <a:rPr lang="en-GB" sz="1200" kern="1200" dirty="0">
                <a:solidFill>
                  <a:schemeClr val="tx1"/>
                </a:solidFill>
                <a:effectLst/>
                <a:latin typeface="Arial" panose="020B0604020202020204" pitchFamily="34" charset="0"/>
                <a:ea typeface="+mn-ea"/>
                <a:cs typeface="+mn-cs"/>
              </a:rPr>
              <a:t>}-\ref{</a:t>
            </a:r>
            <a:r>
              <a:rPr lang="en-GB" sz="1200" kern="1200" dirty="0" err="1">
                <a:solidFill>
                  <a:schemeClr val="tx1"/>
                </a:solidFill>
                <a:effectLst/>
                <a:latin typeface="Arial" panose="020B0604020202020204" pitchFamily="34" charset="0"/>
                <a:ea typeface="+mn-ea"/>
                <a:cs typeface="+mn-cs"/>
              </a:rPr>
              <a:t>as.norm_bound</a:t>
            </a:r>
            <a:r>
              <a:rPr lang="en-GB" sz="1200" kern="1200" dirty="0">
                <a:solidFill>
                  <a:schemeClr val="tx1"/>
                </a:solidFill>
                <a:effectLst/>
                <a:latin typeface="Arial" panose="020B0604020202020204" pitchFamily="34" charset="0"/>
                <a:ea typeface="+mn-ea"/>
                <a:cs typeface="+mn-cs"/>
              </a:rPr>
              <a:t>} hold with $\bar \delta = 0$. Let $s$ be the minimum-norm interpolant $s(x)=\alpha^\top K_{</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\alpha = y^\top K_{XX}^{-1}$. Then, for any $x \in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prop.noise_free_bound</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\begin{</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}[box={\</a:t>
            </a:r>
            <a:r>
              <a:rPr lang="en-GB" sz="1200" kern="1200" dirty="0" err="1">
                <a:solidFill>
                  <a:schemeClr val="tx1"/>
                </a:solidFill>
                <a:effectLst/>
                <a:latin typeface="Arial" panose="020B0604020202020204" pitchFamily="34" charset="0"/>
                <a:ea typeface="+mn-ea"/>
                <a:cs typeface="+mn-cs"/>
              </a:rPr>
              <a:t>mymathbox</a:t>
            </a: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colback</a:t>
            </a:r>
            <a:r>
              <a:rPr lang="en-GB" sz="1200" kern="1200" dirty="0">
                <a:solidFill>
                  <a:schemeClr val="tx1"/>
                </a:solidFill>
                <a:effectLst/>
                <a:latin typeface="Arial" panose="020B0604020202020204" pitchFamily="34" charset="0"/>
                <a:ea typeface="+mn-ea"/>
                <a:cs typeface="+mn-cs"/>
              </a:rPr>
              <a:t>=black!2,drop small lifted shadow, sharp corners]}]{equation}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\label{</a:t>
            </a:r>
            <a:r>
              <a:rPr lang="en-GB" sz="1200" kern="1200" dirty="0" err="1">
                <a:solidFill>
                  <a:schemeClr val="tx1"/>
                </a:solidFill>
                <a:effectLst/>
                <a:latin typeface="Arial" panose="020B0604020202020204" pitchFamily="34" charset="0"/>
                <a:ea typeface="+mn-ea"/>
                <a:cs typeface="+mn-cs"/>
              </a:rPr>
              <a:t>eq.noise_free_bounds</a:t>
            </a:r>
            <a:r>
              <a:rPr lang="en-GB" sz="120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a:t>
            </a:r>
            <a:r>
              <a:rPr lang="en-GB" sz="1200" kern="1200" dirty="0" err="1">
                <a:solidFill>
                  <a:schemeClr val="tx1"/>
                </a:solidFill>
                <a:effectLst/>
                <a:latin typeface="Arial" panose="020B0604020202020204" pitchFamily="34" charset="0"/>
                <a:ea typeface="+mn-ea"/>
                <a:cs typeface="+mn-cs"/>
              </a:rPr>
              <a:t>left|s</a:t>
            </a:r>
            <a:r>
              <a:rPr lang="en-GB" sz="1200" kern="1200" dirty="0">
                <a:solidFill>
                  <a:schemeClr val="tx1"/>
                </a:solidFill>
                <a:effectLst/>
                <a:latin typeface="Arial" panose="020B0604020202020204" pitchFamily="34" charset="0"/>
                <a:ea typeface="+mn-ea"/>
                <a:cs typeface="+mn-cs"/>
              </a:rPr>
              <a:t>(x) - f^\star(x)\right| \</a:t>
            </a:r>
            <a:r>
              <a:rPr lang="en-GB" sz="1200" kern="1200" dirty="0" err="1">
                <a:solidFill>
                  <a:schemeClr val="tx1"/>
                </a:solidFill>
                <a:effectLst/>
                <a:latin typeface="Arial" panose="020B0604020202020204" pitchFamily="34" charset="0"/>
                <a:ea typeface="+mn-ea"/>
                <a:cs typeface="+mn-cs"/>
              </a:rPr>
              <a:t>leq</a:t>
            </a:r>
            <a:r>
              <a:rPr lang="en-GB" sz="1200" kern="1200" dirty="0">
                <a:solidFill>
                  <a:schemeClr val="tx1"/>
                </a:solidFill>
                <a:effectLst/>
                <a:latin typeface="Arial" panose="020B0604020202020204" pitchFamily="34" charset="0"/>
                <a:ea typeface="+mn-ea"/>
                <a:cs typeface="+mn-cs"/>
              </a:rPr>
              <a:t> P_X(x) \sqrt{\Gamma^2 - \</a:t>
            </a:r>
            <a:r>
              <a:rPr lang="en-GB" sz="1200" kern="1200" dirty="0" err="1">
                <a:solidFill>
                  <a:schemeClr val="tx1"/>
                </a:solidFill>
                <a:effectLst/>
                <a:latin typeface="Arial" panose="020B0604020202020204" pitchFamily="34" charset="0"/>
                <a:ea typeface="+mn-ea"/>
                <a:cs typeface="+mn-cs"/>
              </a:rPr>
              <a:t>rknorm</a:t>
            </a:r>
            <a:r>
              <a:rPr lang="en-GB" sz="1200" kern="1200" dirty="0">
                <a:solidFill>
                  <a:schemeClr val="tx1"/>
                </a:solidFill>
                <a:effectLst/>
                <a:latin typeface="Arial" panose="020B0604020202020204" pitchFamily="34" charset="0"/>
                <a:ea typeface="+mn-ea"/>
                <a:cs typeface="+mn-cs"/>
              </a:rPr>
              <a:t>{s}^2}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\end{</a:t>
            </a:r>
            <a:r>
              <a:rPr lang="en-GB" sz="1200" kern="1200" dirty="0" err="1">
                <a:solidFill>
                  <a:schemeClr val="tx1"/>
                </a:solidFill>
                <a:effectLst/>
                <a:latin typeface="Arial" panose="020B0604020202020204" pitchFamily="34" charset="0"/>
                <a:ea typeface="+mn-ea"/>
                <a:cs typeface="+mn-cs"/>
              </a:rPr>
              <a:t>empheq</a:t>
            </a:r>
            <a:r>
              <a:rPr lang="en-GB" sz="1200" kern="1200" dirty="0">
                <a:solidFill>
                  <a:schemeClr val="tx1"/>
                </a:solidFill>
                <a:effectLst/>
                <a:latin typeface="Arial" panose="020B0604020202020204" pitchFamily="34" charset="0"/>
                <a:ea typeface="+mn-ea"/>
                <a:cs typeface="+mn-cs"/>
              </a:rPr>
              <a:t>}</a:t>
            </a: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61</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21.03.23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744965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Mathematically,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Let’s assume you have an underlying function that you want to model,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You perform some experiments, collecting some pairs of (</a:t>
            </a:r>
            <a:r>
              <a:rPr lang="en-GB" sz="1200" kern="1200" dirty="0" err="1">
                <a:solidFill>
                  <a:schemeClr val="tx1"/>
                </a:solidFill>
                <a:effectLst/>
                <a:latin typeface="Arial" panose="020B0604020202020204" pitchFamily="34" charset="0"/>
                <a:ea typeface="+mn-ea"/>
                <a:cs typeface="+mn-cs"/>
              </a:rPr>
              <a:t>x,y</a:t>
            </a:r>
            <a:r>
              <a:rPr lang="en-GB" sz="1200" kern="1200" dirty="0">
                <a:solidFill>
                  <a:schemeClr val="tx1"/>
                </a:solidFill>
                <a:effectLst/>
                <a:latin typeface="Arial" panose="020B0604020202020204" pitchFamily="34" charset="0"/>
                <a:ea typeface="+mn-ea"/>
                <a:cs typeface="+mn-cs"/>
              </a:rPr>
              <a:t>), where the </a:t>
            </a:r>
            <a:r>
              <a:rPr lang="en-GB" sz="1200" kern="1200" dirty="0" err="1">
                <a:solidFill>
                  <a:schemeClr val="tx1"/>
                </a:solidFill>
                <a:effectLst/>
                <a:latin typeface="Arial" panose="020B0604020202020204" pitchFamily="34" charset="0"/>
                <a:ea typeface="+mn-ea"/>
                <a:cs typeface="+mn-cs"/>
              </a:rPr>
              <a:t>ys</a:t>
            </a:r>
            <a:r>
              <a:rPr lang="en-GB" sz="1200" kern="1200" dirty="0">
                <a:solidFill>
                  <a:schemeClr val="tx1"/>
                </a:solidFill>
                <a:effectLst/>
                <a:latin typeface="Arial" panose="020B0604020202020204" pitchFamily="34" charset="0"/>
                <a:ea typeface="+mn-ea"/>
                <a:cs typeface="+mn-cs"/>
              </a:rPr>
              <a:t> carry information about F are corrupted by additive noise, which is distributed Normally with zero mean and some standard deviation 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GPs are defined following Bayesian statistics principles. Firstly, you specify what is known as a PRIOR for unknown values of F. Something that encapsulates your personal beliefs about it – and yes, that’s subjective.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This PRIOR must be in the form of a Gaussian as well, where you can specify its mean and covariance.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Next, in combination with your data, you apply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rule (</a:t>
            </a:r>
            <a:r>
              <a:rPr lang="en-GB" sz="1200" kern="1200" dirty="0" err="1">
                <a:solidFill>
                  <a:schemeClr val="tx1"/>
                </a:solidFill>
                <a:effectLst/>
                <a:latin typeface="Arial" panose="020B0604020202020204" pitchFamily="34" charset="0"/>
                <a:ea typeface="+mn-ea"/>
                <a:cs typeface="+mn-cs"/>
              </a:rPr>
              <a:t>Baye’s</a:t>
            </a:r>
            <a:r>
              <a:rPr lang="en-GB" sz="1200" kern="1200" dirty="0">
                <a:solidFill>
                  <a:schemeClr val="tx1"/>
                </a:solidFill>
                <a:effectLst/>
                <a:latin typeface="Arial" panose="020B0604020202020204" pitchFamily="34" charset="0"/>
                <a:ea typeface="+mn-ea"/>
                <a:cs typeface="+mn-cs"/>
              </a:rPr>
              <a:t> theorem) to derive the POSTERIOR expression for F – which then defines your Gaussian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beauty of GPs is that this step can be carried out analytically, and there’s almost no other setting in which this is true. Which means, there are no approximations being made when deriving GPs!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If all of this is unfamiliar to you, just remember the following two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The first defined your nominal predictions, whereas the second will give you the level of uncertainty for that same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In other words, if we come back to this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 -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Arial" panose="020B0604020202020204" pitchFamily="34" charset="0"/>
                <a:ea typeface="+mn-ea"/>
                <a:cs typeface="+mn-cs"/>
              </a:rPr>
              <a:t>y_i</a:t>
            </a:r>
            <a:r>
              <a:rPr lang="en-GB" sz="1200" kern="1200" dirty="0">
                <a:solidFill>
                  <a:schemeClr val="tx1"/>
                </a:solidFill>
                <a:effectLst/>
                <a:latin typeface="Arial" panose="020B0604020202020204" pitchFamily="34" charset="0"/>
                <a:ea typeface="+mn-ea"/>
                <a:cs typeface="+mn-cs"/>
              </a:rPr>
              <a:t> = f(</a:t>
            </a:r>
            <a:r>
              <a:rPr lang="en-GB" sz="1200" kern="1200" dirty="0" err="1">
                <a:solidFill>
                  <a:schemeClr val="tx1"/>
                </a:solidFill>
                <a:effectLst/>
                <a:latin typeface="Arial" panose="020B0604020202020204" pitchFamily="34" charset="0"/>
                <a:ea typeface="+mn-ea"/>
                <a:cs typeface="+mn-cs"/>
              </a:rPr>
              <a:t>x_i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varepsilon_i</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i</a:t>
            </a:r>
            <a:r>
              <a:rPr lang="en-GB" sz="1200" kern="1200" dirty="0">
                <a:solidFill>
                  <a:schemeClr val="tx1"/>
                </a:solidFill>
                <a:effectLst/>
                <a:latin typeface="Arial" panose="020B0604020202020204" pitchFamily="34" charset="0"/>
                <a:ea typeface="+mn-ea"/>
                <a:cs typeface="+mn-cs"/>
              </a:rPr>
              <a:t>=1,\</a:t>
            </a:r>
            <a:r>
              <a:rPr lang="en-GB" sz="1200" kern="1200" dirty="0" err="1">
                <a:solidFill>
                  <a:schemeClr val="tx1"/>
                </a:solidFill>
                <a:effectLst/>
                <a:latin typeface="Arial" panose="020B0604020202020204" pitchFamily="34" charset="0"/>
                <a:ea typeface="+mn-ea"/>
                <a:cs typeface="+mn-cs"/>
              </a:rPr>
              <a:t>dots,N</a:t>
            </a: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a:t>
            </a:r>
            <a:r>
              <a:rPr lang="en-GB" sz="1200" kern="1200" dirty="0" err="1">
                <a:solidFill>
                  <a:schemeClr val="tx1"/>
                </a:solidFill>
                <a:effectLst/>
                <a:latin typeface="Arial" panose="020B0604020202020204" pitchFamily="34" charset="0"/>
                <a:ea typeface="+mn-ea"/>
                <a:cs typeface="+mn-cs"/>
              </a:rPr>
              <a:t>epsilon_i</a:t>
            </a:r>
            <a:r>
              <a:rPr lang="en-GB" sz="1200" kern="1200" dirty="0">
                <a:solidFill>
                  <a:schemeClr val="tx1"/>
                </a:solidFill>
                <a:effectLst/>
                <a:latin typeface="Arial" panose="020B0604020202020204" pitchFamily="34" charset="0"/>
                <a:ea typeface="+mn-ea"/>
                <a:cs typeface="+mn-cs"/>
              </a:rPr>
              <a:t>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{N}(0,\sigma)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f(x) \sim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{N}(m(x),k(x))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p(f\,|y) = \</a:t>
            </a:r>
            <a:r>
              <a:rPr lang="en-GB" sz="1200" kern="1200" dirty="0" err="1">
                <a:solidFill>
                  <a:schemeClr val="tx1"/>
                </a:solidFill>
                <a:effectLst/>
                <a:latin typeface="Arial" panose="020B0604020202020204" pitchFamily="34" charset="0"/>
                <a:ea typeface="+mn-ea"/>
                <a:cs typeface="+mn-cs"/>
              </a:rPr>
              <a:t>mathcal</a:t>
            </a:r>
            <a:r>
              <a:rPr lang="en-GB" sz="1200" kern="1200" dirty="0">
                <a:solidFill>
                  <a:schemeClr val="tx1"/>
                </a:solidFill>
                <a:effectLst/>
                <a:latin typeface="Arial" panose="020B0604020202020204" pitchFamily="34" charset="0"/>
                <a:ea typeface="+mn-ea"/>
                <a:cs typeface="+mn-cs"/>
              </a:rPr>
              <a:t>{N}(\mu(x),\text{var}(x))</a:t>
            </a:r>
          </a:p>
          <a:p>
            <a:endParaRPr lang="en-GB" sz="1200" kern="1200" dirty="0">
              <a:solidFill>
                <a:schemeClr val="tx1"/>
              </a:solidFill>
              <a:effectLst/>
              <a:latin typeface="Arial" panose="020B0604020202020204" pitchFamily="34" charset="0"/>
              <a:ea typeface="+mn-ea"/>
              <a:cs typeface="+mn-cs"/>
            </a:endParaRPr>
          </a:p>
          <a:p>
            <a:r>
              <a:rPr lang="en-GB" sz="1200" kern="1200" dirty="0">
                <a:solidFill>
                  <a:schemeClr val="tx1"/>
                </a:solidFill>
                <a:effectLst/>
                <a:latin typeface="Arial" panose="020B0604020202020204" pitchFamily="34" charset="0"/>
                <a:ea typeface="+mn-ea"/>
                <a:cs typeface="+mn-cs"/>
              </a:rPr>
              <a:t>\mu(x) &amp;= m(x)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(K_{XX}+\sigma^2I)^{-1}(y-</a:t>
            </a:r>
            <a:r>
              <a:rPr lang="en-GB" sz="1200" kern="1200" dirty="0" err="1">
                <a:solidFill>
                  <a:schemeClr val="tx1"/>
                </a:solidFill>
                <a:effectLst/>
                <a:latin typeface="Arial" panose="020B0604020202020204" pitchFamily="34" charset="0"/>
                <a:ea typeface="+mn-ea"/>
                <a:cs typeface="+mn-cs"/>
              </a:rPr>
              <a:t>m_X</a:t>
            </a:r>
            <a:r>
              <a:rPr lang="en-GB" sz="1200" kern="1200" dirty="0">
                <a:solidFill>
                  <a:schemeClr val="tx1"/>
                </a:solidFill>
                <a:effectLst/>
                <a:latin typeface="Arial" panose="020B0604020202020204" pitchFamily="34" charset="0"/>
                <a:ea typeface="+mn-ea"/>
                <a:cs typeface="+mn-cs"/>
              </a:rPr>
              <a:t>)</a:t>
            </a:r>
          </a:p>
          <a:p>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\text{var}(x) &amp;= k(</a:t>
            </a:r>
            <a:r>
              <a:rPr lang="en-GB" sz="1200" kern="1200" dirty="0" err="1">
                <a:solidFill>
                  <a:schemeClr val="tx1"/>
                </a:solidFill>
                <a:effectLst/>
                <a:latin typeface="Arial" panose="020B0604020202020204" pitchFamily="34" charset="0"/>
                <a:ea typeface="+mn-ea"/>
                <a:cs typeface="+mn-cs"/>
              </a:rPr>
              <a:t>x,x</a:t>
            </a:r>
            <a:r>
              <a:rPr lang="en-GB" sz="1200" kern="1200" dirty="0">
                <a:solidFill>
                  <a:schemeClr val="tx1"/>
                </a:solidFill>
                <a:effectLst/>
                <a:latin typeface="Arial" panose="020B0604020202020204" pitchFamily="34" charset="0"/>
                <a:ea typeface="+mn-ea"/>
                <a:cs typeface="+mn-cs"/>
              </a:rPr>
              <a:t>) -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(x)^\top (K_{XX}+\sigma^2I)^{-1} </a:t>
            </a:r>
            <a:r>
              <a:rPr lang="en-GB" sz="1200" kern="1200" dirty="0" err="1">
                <a:solidFill>
                  <a:schemeClr val="tx1"/>
                </a:solidFill>
                <a:effectLst/>
                <a:latin typeface="Arial" panose="020B0604020202020204" pitchFamily="34" charset="0"/>
                <a:ea typeface="+mn-ea"/>
                <a:cs typeface="+mn-cs"/>
              </a:rPr>
              <a:t>k_X</a:t>
            </a:r>
            <a:r>
              <a:rPr lang="en-GB" sz="1200" kern="1200" dirty="0">
                <a:solidFill>
                  <a:schemeClr val="tx1"/>
                </a:solidFill>
                <a:effectLst/>
                <a:latin typeface="Arial" panose="020B0604020202020204" pitchFamily="34" charset="0"/>
                <a:ea typeface="+mn-ea"/>
                <a:cs typeface="+mn-cs"/>
              </a:rPr>
              <a:t>(x)</a:t>
            </a:r>
          </a:p>
          <a:p>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62</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1367764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63</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21.03.23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504648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7</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52835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Arial" panose="020B0604020202020204" pitchFamily="34" charset="0"/>
                <a:ea typeface="+mn-ea"/>
                <a:cs typeface="+mn-cs"/>
              </a:rPr>
              <a:t>Goal: introduce kernels and RKHSs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8</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740564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Arial" panose="020B0604020202020204" pitchFamily="34" charset="0"/>
              <a:ea typeface="+mn-ea"/>
              <a:cs typeface="+mn-cs"/>
            </a:endParaRPr>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9</a:t>
            </a:fld>
            <a:endParaRPr lang="fr-FR" dirty="0"/>
          </a:p>
        </p:txBody>
      </p:sp>
      <p:sp>
        <p:nvSpPr>
          <p:cNvPr id="5" name="Espace réservé de la date 4">
            <a:extLst>
              <a:ext uri="{FF2B5EF4-FFF2-40B4-BE49-F238E27FC236}">
                <a16:creationId xmlns:a16="http://schemas.microsoft.com/office/drawing/2014/main" id="{E58CAD21-27A5-6745-B2ED-A93795785B9E}"/>
              </a:ext>
            </a:extLst>
          </p:cNvPr>
          <p:cNvSpPr>
            <a:spLocks noGrp="1"/>
          </p:cNvSpPr>
          <p:nvPr>
            <p:ph type="dt" idx="1"/>
          </p:nvPr>
        </p:nvSpPr>
        <p:spPr/>
        <p:txBody>
          <a:bodyPr/>
          <a:lstStyle/>
          <a:p>
            <a:fld id="{06E9396E-943E-0A4F-9EEC-81E660693AFB}" type="datetime1">
              <a:rPr lang="fr-CH" smtClean="0"/>
              <a:t>20.03.23</a:t>
            </a:fld>
            <a:endParaRPr lang="fr-FR" dirty="0"/>
          </a:p>
        </p:txBody>
      </p:sp>
      <p:sp>
        <p:nvSpPr>
          <p:cNvPr id="6" name="Espace réservé du pied de page 5">
            <a:extLst>
              <a:ext uri="{FF2B5EF4-FFF2-40B4-BE49-F238E27FC236}">
                <a16:creationId xmlns:a16="http://schemas.microsoft.com/office/drawing/2014/main" id="{D3D76E94-69F6-3342-B3C2-3A7AF0FCD4A9}"/>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FAC232F2-3183-4541-ABBC-B5379AF0B393}"/>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38612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Faculty">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en-GB" noProof="0"/>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en-GB" noProof="0"/>
              <a:t>Modifiez le style du titre</a:t>
            </a:r>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a:t>Modifiez le style des sous-titres du masque</a:t>
            </a:r>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en-GB" noProof="0"/>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en-GB" noProof="0"/>
              <a:t>Modifier les styles du texte du masque</a:t>
            </a:r>
          </a:p>
        </p:txBody>
      </p:sp>
    </p:spTree>
    <p:extLst>
      <p:ext uri="{BB962C8B-B14F-4D97-AF65-F5344CB8AC3E}">
        <p14:creationId xmlns:p14="http://schemas.microsoft.com/office/powerpoint/2010/main" val="577880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Content_Image3">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4049395" y="131032"/>
            <a:ext cx="3144520" cy="1072753"/>
          </a:xfrm>
        </p:spPr>
        <p:txBody>
          <a:bodyPr/>
          <a:lstStyle/>
          <a:p>
            <a:r>
              <a:rPr lang="fr-FR" dirty="0"/>
              <a:t>Modifiez le style du titre</a:t>
            </a:r>
          </a:p>
        </p:txBody>
      </p:sp>
    </p:spTree>
    <p:extLst>
      <p:ext uri="{BB962C8B-B14F-4D97-AF65-F5344CB8AC3E}">
        <p14:creationId xmlns:p14="http://schemas.microsoft.com/office/powerpoint/2010/main" val="2531427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Content_Image4">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34545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2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76706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074039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_Titl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8239125"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NAME EVENT / NAME PRESENTATION</a:t>
            </a:r>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Speaker </a:t>
            </a:r>
            <a:endParaRPr lang="fr-FR" dirty="0"/>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40948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Speaker </a:t>
            </a:r>
            <a:endParaRPr lang="fr-FR" dirty="0"/>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201727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Content_ImageBelow">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Speaker </a:t>
            </a:r>
            <a:endParaRPr lang="fr-FR" dirty="0"/>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894840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p:txBody>
      </p:sp>
      <p:sp>
        <p:nvSpPr>
          <p:cNvPr id="7" name="Espace réservé de la date 6">
            <a:extLst>
              <a:ext uri="{FF2B5EF4-FFF2-40B4-BE49-F238E27FC236}">
                <a16:creationId xmlns:a16="http://schemas.microsoft.com/office/drawing/2014/main" id="{20345C35-EDF5-5A47-A00F-DC6E044D698B}"/>
              </a:ext>
            </a:extLst>
          </p:cNvPr>
          <p:cNvSpPr>
            <a:spLocks noGrp="1"/>
          </p:cNvSpPr>
          <p:nvPr>
            <p:ph type="dt" sz="half" idx="10"/>
          </p:nvPr>
        </p:nvSpPr>
        <p:spPr/>
        <p:txBody>
          <a:bodyPr/>
          <a:lstStyle/>
          <a:p>
            <a:r>
              <a:rPr lang="fr-CH"/>
              <a:t>NAME EVENT / NAME PRESENTATION</a:t>
            </a:r>
            <a:endParaRPr lang="fr-FR"/>
          </a:p>
        </p:txBody>
      </p:sp>
      <p:sp>
        <p:nvSpPr>
          <p:cNvPr id="8" name="Espace réservé du pied de page 7">
            <a:extLst>
              <a:ext uri="{FF2B5EF4-FFF2-40B4-BE49-F238E27FC236}">
                <a16:creationId xmlns:a16="http://schemas.microsoft.com/office/drawing/2014/main" id="{32B9D2D7-D6A4-5B43-938B-9FAE308191F9}"/>
              </a:ext>
            </a:extLst>
          </p:cNvPr>
          <p:cNvSpPr>
            <a:spLocks noGrp="1"/>
          </p:cNvSpPr>
          <p:nvPr>
            <p:ph type="ftr" sz="quarter" idx="11"/>
          </p:nvPr>
        </p:nvSpPr>
        <p:spPr/>
        <p:txBody>
          <a:bodyPr/>
          <a:lstStyle/>
          <a:p>
            <a:r>
              <a:rPr lang="fr-FR"/>
              <a:t>Speaker </a:t>
            </a:r>
          </a:p>
        </p:txBody>
      </p:sp>
      <p:sp>
        <p:nvSpPr>
          <p:cNvPr id="9" name="Espace réservé du numéro de diapositive 8">
            <a:extLst>
              <a:ext uri="{FF2B5EF4-FFF2-40B4-BE49-F238E27FC236}">
                <a16:creationId xmlns:a16="http://schemas.microsoft.com/office/drawing/2014/main" id="{ADA5E868-490F-5A4B-8F3A-A56E9F906DDF}"/>
              </a:ext>
            </a:extLst>
          </p:cNvPr>
          <p:cNvSpPr>
            <a:spLocks noGrp="1"/>
          </p:cNvSpPr>
          <p:nvPr>
            <p:ph type="sldNum" sz="quarter" idx="12"/>
          </p:nvPr>
        </p:nvSpPr>
        <p:spPr/>
        <p:txBody>
          <a:bodyPr/>
          <a:lstStyle/>
          <a:p>
            <a:fld id="{E1E1CD7C-2161-7D43-862E-CE4C333CD873}" type="slidenum">
              <a:rPr lang="fr-FR" smtClean="0"/>
              <a:pPr/>
              <a:t>‹#›</a:t>
            </a:fld>
            <a:endParaRPr lang="fr-FR"/>
          </a:p>
        </p:txBody>
      </p:sp>
    </p:spTree>
    <p:extLst>
      <p:ext uri="{BB962C8B-B14F-4D97-AF65-F5344CB8AC3E}">
        <p14:creationId xmlns:p14="http://schemas.microsoft.com/office/powerpoint/2010/main" val="67129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00025" y="4579268"/>
            <a:ext cx="561543" cy="367382"/>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89679" y="4591427"/>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693569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ection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98886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ection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68177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ection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NAME EVENT / NAME PRESENTATION</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32229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ection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NAME EVENT / NAME PRESENTATION</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865958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369627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Image1">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NAME EVENT / NAME PRESENTATION</a:t>
            </a:r>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Speaker </a:t>
            </a:r>
            <a:endParaRPr lang="fr-FR" dirty="0"/>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143184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Image2">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79552"/>
            <a:ext cx="3667125" cy="1072753"/>
          </a:xfrm>
          <a:prstGeom prst="rect">
            <a:avLst/>
          </a:prstGeom>
        </p:spPr>
        <p:txBody>
          <a:bodyPr vert="horz" lIns="180000" tIns="0" rIns="72000" bIns="46800" rtlCol="0" anchor="t">
            <a:normAutofit/>
          </a:bodyPr>
          <a:lstStyle/>
          <a:p>
            <a:r>
              <a:rPr lang="en-GB" noProof="0"/>
              <a:t>Modifiez le style du titre</a:t>
            </a:r>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en-GB" noProof="0"/>
              <a:t>Modifier les styles du texte du masque</a:t>
            </a:r>
          </a:p>
          <a:p>
            <a:pPr lvl="1"/>
            <a:r>
              <a:rPr lang="en-GB" noProof="0"/>
              <a:t>Deuxième niveau</a:t>
            </a:r>
          </a:p>
          <a:p>
            <a:pPr lvl="2"/>
            <a:r>
              <a:rPr lang="en-GB" noProof="0"/>
              <a:t>Troisième niveau
Quatrième niveau
Cinquième niveau</a:t>
            </a:r>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noProof="0"/>
              <a:t>NAME EVENT / NAME PRESENTATION</a:t>
            </a:r>
            <a:endParaRPr lang="en-GB" noProof="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en-GB" noProof="0"/>
              <a:t>Speaker </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en-GB" noProof="0" smtClean="0"/>
              <a:pPr/>
              <a:t>‹#›</a:t>
            </a:fld>
            <a:endParaRPr lang="en-GB" noProof="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20"/>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3" r:id="rId3"/>
    <p:sldLayoutId id="2147483681" r:id="rId4"/>
    <p:sldLayoutId id="2147483673" r:id="rId5"/>
    <p:sldLayoutId id="2147483685" r:id="rId6"/>
    <p:sldLayoutId id="2147483662" r:id="rId7"/>
    <p:sldLayoutId id="2147483674" r:id="rId8"/>
    <p:sldLayoutId id="2147483675" r:id="rId9"/>
    <p:sldLayoutId id="2147483682" r:id="rId10"/>
    <p:sldLayoutId id="2147483676" r:id="rId11"/>
    <p:sldLayoutId id="2147483664" r:id="rId12"/>
    <p:sldLayoutId id="2147483666" r:id="rId13"/>
    <p:sldLayoutId id="2147483677" r:id="rId14"/>
    <p:sldLayoutId id="2147483678" r:id="rId15"/>
    <p:sldLayoutId id="2147483679" r:id="rId16"/>
    <p:sldLayoutId id="2147483667" r:id="rId17"/>
    <p:sldLayoutId id="2147483686" r:id="rId1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29.emf"/><Relationship Id="rId3" Type="http://schemas.openxmlformats.org/officeDocument/2006/relationships/tags" Target="../tags/tag11.xml"/><Relationship Id="rId7" Type="http://schemas.openxmlformats.org/officeDocument/2006/relationships/slideLayout" Target="../slideLayouts/slideLayout10.xml"/><Relationship Id="rId12" Type="http://schemas.openxmlformats.org/officeDocument/2006/relationships/image" Target="../media/image28.e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7.emf"/><Relationship Id="rId5" Type="http://schemas.openxmlformats.org/officeDocument/2006/relationships/tags" Target="../tags/tag13.xml"/><Relationship Id="rId10" Type="http://schemas.openxmlformats.org/officeDocument/2006/relationships/image" Target="../media/image26.emf"/><Relationship Id="rId4" Type="http://schemas.openxmlformats.org/officeDocument/2006/relationships/tags" Target="../tags/tag12.xml"/><Relationship Id="rId9" Type="http://schemas.openxmlformats.org/officeDocument/2006/relationships/image" Target="../media/image25.emf"/><Relationship Id="rId14" Type="http://schemas.openxmlformats.org/officeDocument/2006/relationships/image" Target="../media/image30.emf"/></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image" Target="../media/image32.emf"/><Relationship Id="rId3" Type="http://schemas.openxmlformats.org/officeDocument/2006/relationships/tags" Target="../tags/tag17.xml"/><Relationship Id="rId7" Type="http://schemas.openxmlformats.org/officeDocument/2006/relationships/slideLayout" Target="../slideLayouts/slideLayout10.xml"/><Relationship Id="rId12" Type="http://schemas.openxmlformats.org/officeDocument/2006/relationships/image" Target="../media/image28.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27.emf"/><Relationship Id="rId5" Type="http://schemas.openxmlformats.org/officeDocument/2006/relationships/tags" Target="../tags/tag19.xml"/><Relationship Id="rId10" Type="http://schemas.openxmlformats.org/officeDocument/2006/relationships/image" Target="../media/image26.emf"/><Relationship Id="rId4" Type="http://schemas.openxmlformats.org/officeDocument/2006/relationships/tags" Target="../tags/tag18.xml"/><Relationship Id="rId9" Type="http://schemas.openxmlformats.org/officeDocument/2006/relationships/image" Target="../media/image31.emf"/><Relationship Id="rId14" Type="http://schemas.openxmlformats.org/officeDocument/2006/relationships/image" Target="../media/image30.emf"/></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8.emf"/><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27.emf"/><Relationship Id="rId2" Type="http://schemas.openxmlformats.org/officeDocument/2006/relationships/tags" Target="../tags/tag22.xml"/><Relationship Id="rId16" Type="http://schemas.openxmlformats.org/officeDocument/2006/relationships/image" Target="../media/image35.emf"/><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26.emf"/><Relationship Id="rId5" Type="http://schemas.openxmlformats.org/officeDocument/2006/relationships/tags" Target="../tags/tag25.xml"/><Relationship Id="rId15" Type="http://schemas.openxmlformats.org/officeDocument/2006/relationships/image" Target="../media/image34.emf"/><Relationship Id="rId10" Type="http://schemas.openxmlformats.org/officeDocument/2006/relationships/image" Target="../media/image33.emf"/><Relationship Id="rId4" Type="http://schemas.openxmlformats.org/officeDocument/2006/relationships/tags" Target="../tags/tag24.xml"/><Relationship Id="rId9" Type="http://schemas.openxmlformats.org/officeDocument/2006/relationships/notesSlide" Target="../notesSlides/notesSlide13.xml"/><Relationship Id="rId14" Type="http://schemas.openxmlformats.org/officeDocument/2006/relationships/image" Target="../media/image30.emf"/></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8.emf"/><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27.emf"/><Relationship Id="rId2" Type="http://schemas.openxmlformats.org/officeDocument/2006/relationships/tags" Target="../tags/tag29.xml"/><Relationship Id="rId16" Type="http://schemas.openxmlformats.org/officeDocument/2006/relationships/image" Target="../media/image37.emf"/><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26.emf"/><Relationship Id="rId5" Type="http://schemas.openxmlformats.org/officeDocument/2006/relationships/tags" Target="../tags/tag32.xml"/><Relationship Id="rId15" Type="http://schemas.openxmlformats.org/officeDocument/2006/relationships/image" Target="../media/image36.emf"/><Relationship Id="rId10" Type="http://schemas.openxmlformats.org/officeDocument/2006/relationships/image" Target="../media/image33.emf"/><Relationship Id="rId4" Type="http://schemas.openxmlformats.org/officeDocument/2006/relationships/tags" Target="../tags/tag31.xml"/><Relationship Id="rId9" Type="http://schemas.openxmlformats.org/officeDocument/2006/relationships/notesSlide" Target="../notesSlides/notesSlide14.xml"/><Relationship Id="rId14" Type="http://schemas.openxmlformats.org/officeDocument/2006/relationships/image" Target="../media/image30.emf"/></Relationships>
</file>

<file path=ppt/slides/_rels/slide1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37.xml"/><Relationship Id="rId7" Type="http://schemas.openxmlformats.org/officeDocument/2006/relationships/image" Target="../media/image39.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8.emf"/><Relationship Id="rId5" Type="http://schemas.openxmlformats.org/officeDocument/2006/relationships/notesSlide" Target="../notesSlides/notesSlide15.xml"/><Relationship Id="rId4"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s>
</file>

<file path=ppt/slides/_rels/slide17.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tags" Target="../tags/tag40.xml"/><Relationship Id="rId7" Type="http://schemas.openxmlformats.org/officeDocument/2006/relationships/notesSlide" Target="../notesSlides/notesSlide17.xml"/><Relationship Id="rId12" Type="http://schemas.openxmlformats.org/officeDocument/2006/relationships/image" Target="../media/image54.emf"/><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0.xml"/><Relationship Id="rId11" Type="http://schemas.openxmlformats.org/officeDocument/2006/relationships/image" Target="../media/image53.emf"/><Relationship Id="rId5" Type="http://schemas.openxmlformats.org/officeDocument/2006/relationships/tags" Target="../tags/tag42.xml"/><Relationship Id="rId10" Type="http://schemas.openxmlformats.org/officeDocument/2006/relationships/image" Target="../media/image52.emf"/><Relationship Id="rId4" Type="http://schemas.openxmlformats.org/officeDocument/2006/relationships/tags" Target="../tags/tag41.xml"/><Relationship Id="rId9" Type="http://schemas.openxmlformats.org/officeDocument/2006/relationships/image" Target="../media/image51.emf"/></Relationships>
</file>

<file path=ppt/slides/_rels/slide1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56.emf"/></Relationships>
</file>

<file path=ppt/slides/_rels/slide1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58.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63.jpg"/></Relationships>
</file>

<file path=ppt/slides/_rels/slide2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66.emf"/><Relationship Id="rId4" Type="http://schemas.openxmlformats.org/officeDocument/2006/relationships/image" Target="../media/image65.jpg"/></Relationships>
</file>

<file path=ppt/slides/_rels/slide25.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jpg"/><Relationship Id="rId3" Type="http://schemas.openxmlformats.org/officeDocument/2006/relationships/image" Target="../media/image67.jpeg"/><Relationship Id="rId7" Type="http://schemas.openxmlformats.org/officeDocument/2006/relationships/image" Target="../media/image71.jpeg"/><Relationship Id="rId12"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70.jpeg"/><Relationship Id="rId11" Type="http://schemas.openxmlformats.org/officeDocument/2006/relationships/image" Target="../media/image75.pn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80.png"/><Relationship Id="rId4" Type="http://schemas.openxmlformats.org/officeDocument/2006/relationships/image" Target="../media/image79.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83.emf"/><Relationship Id="rId4" Type="http://schemas.openxmlformats.org/officeDocument/2006/relationships/image" Target="../media/image8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86.emf"/><Relationship Id="rId4" Type="http://schemas.openxmlformats.org/officeDocument/2006/relationships/image" Target="../media/image85.emf"/></Relationships>
</file>

<file path=ppt/slides/_rels/slide3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89.emf"/><Relationship Id="rId4" Type="http://schemas.openxmlformats.org/officeDocument/2006/relationships/image" Target="../media/image88.emf"/></Relationships>
</file>

<file path=ppt/slides/_rels/slide32.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jpe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 Id="rId9" Type="http://schemas.openxmlformats.org/officeDocument/2006/relationships/image" Target="../media/image96.jpg"/></Relationships>
</file>

<file path=ppt/slides/_rels/slide33.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34.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35.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36.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106.emf"/></Relationships>
</file>

<file path=ppt/slides/_rels/slide3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13.emf"/></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openxmlformats.org/officeDocument/2006/relationships/tags" Target="../tags/tag47.xml"/><Relationship Id="rId7" Type="http://schemas.openxmlformats.org/officeDocument/2006/relationships/slideLayout" Target="../slideLayouts/slideLayout10.xml"/><Relationship Id="rId12" Type="http://schemas.openxmlformats.org/officeDocument/2006/relationships/image" Target="../media/image117.emf"/><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116.emf"/><Relationship Id="rId5" Type="http://schemas.openxmlformats.org/officeDocument/2006/relationships/tags" Target="../tags/tag49.xml"/><Relationship Id="rId10" Type="http://schemas.openxmlformats.org/officeDocument/2006/relationships/image" Target="../media/image115.emf"/><Relationship Id="rId4" Type="http://schemas.openxmlformats.org/officeDocument/2006/relationships/tags" Target="../tags/tag48.xml"/><Relationship Id="rId9" Type="http://schemas.openxmlformats.org/officeDocument/2006/relationships/image" Target="../media/image114.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0.xml"/><Relationship Id="rId1" Type="http://schemas.openxmlformats.org/officeDocument/2006/relationships/tags" Target="../tags/tag51.xml"/><Relationship Id="rId4" Type="http://schemas.openxmlformats.org/officeDocument/2006/relationships/image" Target="../media/image118.emf"/></Relationships>
</file>

<file path=ppt/slides/_rels/slide49.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121.png"/><Relationship Id="rId4" Type="http://schemas.openxmlformats.org/officeDocument/2006/relationships/image" Target="../media/image120.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126.emf"/><Relationship Id="rId11" Type="http://schemas.openxmlformats.org/officeDocument/2006/relationships/image" Target="../media/image131.emf"/><Relationship Id="rId5" Type="http://schemas.openxmlformats.org/officeDocument/2006/relationships/image" Target="../media/image125.emf"/><Relationship Id="rId10" Type="http://schemas.openxmlformats.org/officeDocument/2006/relationships/image" Target="../media/image130.emf"/><Relationship Id="rId4" Type="http://schemas.openxmlformats.org/officeDocument/2006/relationships/image" Target="../media/image124.emf"/><Relationship Id="rId9" Type="http://schemas.openxmlformats.org/officeDocument/2006/relationships/image" Target="../media/image129.emf"/></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133.gif"/></Relationships>
</file>

<file path=ppt/slides/_rels/slide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3.xml"/><Relationship Id="rId7" Type="http://schemas.openxmlformats.org/officeDocument/2006/relationships/image" Target="../media/image11.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emf"/><Relationship Id="rId5" Type="http://schemas.openxmlformats.org/officeDocument/2006/relationships/notesSlide" Target="../notesSlides/notesSlide6.xml"/><Relationship Id="rId4"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3.xml"/><Relationship Id="rId1" Type="http://schemas.openxmlformats.org/officeDocument/2006/relationships/slideLayout" Target="../slideLayouts/slideLayout10.xml"/><Relationship Id="rId5" Type="http://schemas.openxmlformats.org/officeDocument/2006/relationships/image" Target="../media/image143.jpeg"/><Relationship Id="rId4" Type="http://schemas.openxmlformats.org/officeDocument/2006/relationships/image" Target="../media/image142.jpeg"/></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tags" Target="../tags/tag8.xml"/><Relationship Id="rId7" Type="http://schemas.openxmlformats.org/officeDocument/2006/relationships/image" Target="../media/image22.emf"/><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1.emf"/><Relationship Id="rId5" Type="http://schemas.openxmlformats.org/officeDocument/2006/relationships/notesSlide" Target="../notesSlides/notesSlide9.xml"/><Relationship Id="rId4"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E960A335-C256-A843-B598-1911C29BAB69}"/>
              </a:ext>
            </a:extLst>
          </p:cNvPr>
          <p:cNvPicPr>
            <a:picLocks noGrp="1" noChangeAspect="1"/>
          </p:cNvPicPr>
          <p:nvPr>
            <p:ph type="pic" sz="quarter" idx="10"/>
          </p:nvPr>
        </p:nvPicPr>
        <p:blipFill>
          <a:blip r:embed="rId3"/>
          <a:srcRect t="7675" b="7675"/>
          <a:stretch>
            <a:fillRect/>
          </a:stretch>
        </p:blipFill>
        <p:spPr/>
      </p:pic>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3563257" y="450128"/>
            <a:ext cx="5580743" cy="928729"/>
          </a:xfrm>
        </p:spPr>
        <p:txBody>
          <a:bodyPr anchor="ctr">
            <a:noAutofit/>
          </a:bodyPr>
          <a:lstStyle/>
          <a:p>
            <a:r>
              <a:rPr lang="en-GB" sz="2200" dirty="0"/>
              <a:t>Machine Learning Methods for Robust Uncertainty Quantification and Controller Approximation</a:t>
            </a:r>
            <a:endParaRPr lang="fr-FR" sz="2200" dirty="0"/>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3563257" y="1378857"/>
            <a:ext cx="5580743" cy="265113"/>
          </a:xfrm>
        </p:spPr>
        <p:txBody>
          <a:bodyPr lIns="90000">
            <a:normAutofit/>
          </a:bodyPr>
          <a:lstStyle/>
          <a:p>
            <a:r>
              <a:rPr lang="fr-FR" dirty="0">
                <a:latin typeface="Helvetica" pitchFamily="2" charset="0"/>
              </a:rPr>
              <a:t>Emilio </a:t>
            </a:r>
            <a:r>
              <a:rPr lang="fr-FR" dirty="0" err="1">
                <a:latin typeface="Helvetica" pitchFamily="2" charset="0"/>
              </a:rPr>
              <a:t>Tanowe</a:t>
            </a:r>
            <a:r>
              <a:rPr lang="fr-FR" dirty="0">
                <a:latin typeface="Helvetica" pitchFamily="2" charset="0"/>
              </a:rPr>
              <a:t> </a:t>
            </a:r>
            <a:r>
              <a:rPr lang="fr-FR" dirty="0" err="1">
                <a:latin typeface="Helvetica" pitchFamily="2" charset="0"/>
              </a:rPr>
              <a:t>Maddalena’s</a:t>
            </a:r>
            <a:r>
              <a:rPr lang="fr-FR" dirty="0">
                <a:latin typeface="Helvetica" pitchFamily="2" charset="0"/>
              </a:rPr>
              <a:t> </a:t>
            </a:r>
            <a:r>
              <a:rPr lang="fr-FR" dirty="0" err="1">
                <a:latin typeface="Helvetica" pitchFamily="2" charset="0"/>
              </a:rPr>
              <a:t>Ph.D</a:t>
            </a:r>
            <a:r>
              <a:rPr lang="fr-FR" dirty="0">
                <a:latin typeface="Helvetica" pitchFamily="2" charset="0"/>
              </a:rPr>
              <a:t>. exam</a:t>
            </a:r>
          </a:p>
        </p:txBody>
      </p:sp>
      <p:sp>
        <p:nvSpPr>
          <p:cNvPr id="3" name="Espace réservé du texte 2">
            <a:extLst>
              <a:ext uri="{FF2B5EF4-FFF2-40B4-BE49-F238E27FC236}">
                <a16:creationId xmlns:a16="http://schemas.microsoft.com/office/drawing/2014/main" id="{2AF0A55C-66AB-F046-AA02-AFC919A1C191}"/>
              </a:ext>
            </a:extLst>
          </p:cNvPr>
          <p:cNvSpPr>
            <a:spLocks noGrp="1"/>
          </p:cNvSpPr>
          <p:nvPr>
            <p:ph type="body" sz="quarter" idx="11"/>
          </p:nvPr>
        </p:nvSpPr>
        <p:spPr>
          <a:xfrm>
            <a:off x="7976981" y="4683125"/>
            <a:ext cx="1167019" cy="265113"/>
          </a:xfrm>
        </p:spPr>
        <p:txBody>
          <a:bodyPr/>
          <a:lstStyle/>
          <a:p>
            <a:r>
              <a:rPr lang="fr-FR" sz="1200" dirty="0">
                <a:latin typeface="Helvetica" pitchFamily="2" charset="0"/>
              </a:rPr>
              <a:t>23.03.2023</a:t>
            </a:r>
          </a:p>
        </p:txBody>
      </p:sp>
    </p:spTree>
    <p:extLst>
      <p:ext uri="{BB962C8B-B14F-4D97-AF65-F5344CB8AC3E}">
        <p14:creationId xmlns:p14="http://schemas.microsoft.com/office/powerpoint/2010/main" val="2130171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6FED3B-F06E-B646-A741-AA2E372A020A}"/>
              </a:ext>
            </a:extLst>
          </p:cNvPr>
          <p:cNvPicPr>
            <a:picLocks noChangeAspect="1"/>
          </p:cNvPicPr>
          <p:nvPr/>
        </p:nvPicPr>
        <p:blipFill>
          <a:blip r:embed="rId3"/>
          <a:stretch>
            <a:fillRect/>
          </a:stretch>
        </p:blipFill>
        <p:spPr>
          <a:xfrm>
            <a:off x="611840" y="954106"/>
            <a:ext cx="7524003" cy="4078990"/>
          </a:xfrm>
          <a:prstGeom prst="rect">
            <a:avLst/>
          </a:prstGeom>
        </p:spPr>
      </p:pic>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Kernels and their RKHSs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16" name="Rectangle 15">
            <a:extLst>
              <a:ext uri="{FF2B5EF4-FFF2-40B4-BE49-F238E27FC236}">
                <a16:creationId xmlns:a16="http://schemas.microsoft.com/office/drawing/2014/main" id="{2DFE4334-1048-0842-BD07-E5ED7ED9B615}"/>
              </a:ext>
            </a:extLst>
          </p:cNvPr>
          <p:cNvSpPr/>
          <p:nvPr/>
        </p:nvSpPr>
        <p:spPr>
          <a:xfrm>
            <a:off x="3139594" y="4148301"/>
            <a:ext cx="2468494" cy="7671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b"/>
          <a:lstStyle/>
          <a:p>
            <a:pPr algn="ctr"/>
            <a:r>
              <a:rPr lang="en-GB" sz="1200" b="1" dirty="0">
                <a:solidFill>
                  <a:schemeClr val="bg1"/>
                </a:solidFill>
                <a:effectLst/>
                <a:latin typeface="Helvetica" pitchFamily="2" charset="0"/>
              </a:rPr>
              <a:t>The RKHS of certain PD kernels is </a:t>
            </a:r>
            <a:r>
              <a:rPr lang="en-GB" sz="1200" b="1" u="sng" dirty="0">
                <a:solidFill>
                  <a:schemeClr val="bg1"/>
                </a:solidFill>
                <a:effectLst/>
                <a:latin typeface="Helvetica" pitchFamily="2" charset="0"/>
              </a:rPr>
              <a:t>dense</a:t>
            </a:r>
            <a:r>
              <a:rPr lang="en-GB" sz="1200" b="1" dirty="0">
                <a:solidFill>
                  <a:schemeClr val="bg1"/>
                </a:solidFill>
                <a:effectLst/>
                <a:latin typeface="Helvetica" pitchFamily="2" charset="0"/>
              </a:rPr>
              <a:t> in the space of </a:t>
            </a:r>
            <a:r>
              <a:rPr lang="en-GB" sz="1200" b="1" u="sng" dirty="0">
                <a:solidFill>
                  <a:schemeClr val="bg1"/>
                </a:solidFill>
                <a:effectLst/>
                <a:latin typeface="Helvetica" pitchFamily="2" charset="0"/>
              </a:rPr>
              <a:t>continuous functions</a:t>
            </a:r>
            <a:r>
              <a:rPr lang="en-GB" sz="1200" b="1" dirty="0">
                <a:solidFill>
                  <a:schemeClr val="bg1"/>
                </a:solidFill>
                <a:effectLst/>
                <a:latin typeface="Helvetica" pitchFamily="2" charset="0"/>
              </a:rPr>
              <a:t>!</a:t>
            </a:r>
          </a:p>
        </p:txBody>
      </p:sp>
    </p:spTree>
    <p:extLst>
      <p:ext uri="{BB962C8B-B14F-4D97-AF65-F5344CB8AC3E}">
        <p14:creationId xmlns:p14="http://schemas.microsoft.com/office/powerpoint/2010/main" val="2935483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2224216"/>
            <a:ext cx="8312662" cy="2100649"/>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Hard error-bounds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50" name="Picture 49" descr="\documentclass{article}&#10;\usepackage{amsmath}&#10;\usepackage{amsfonts}&#10;&#10;\usepackage[a4paper, total={5.5in, 8in}]{geometry}&#10;&#10;\pagestyle{empty}&#10;&#10;\newcommand{\rknorm}[1]{\left\| #1 \right\|_\mathcal{H}}&#10;\newcommand{\rknner}[2]{\langle #1, #2 \rangle_\mathcal{H}}&#10;&#10;\begin{document}&#10;&#10;\noindent $$\{(x_i,y_i)\}_{i=1}^d$$&#10;\end{document}" title="IguanaTex Bitmap Display">
            <a:extLst>
              <a:ext uri="{FF2B5EF4-FFF2-40B4-BE49-F238E27FC236}">
                <a16:creationId xmlns:a16="http://schemas.microsoft.com/office/drawing/2014/main" id="{295289A9-5D7A-5445-97A4-49C55CC5267C}"/>
              </a:ext>
            </a:extLst>
          </p:cNvPr>
          <p:cNvPicPr>
            <a:picLocks noChangeAspect="1"/>
          </p:cNvPicPr>
          <p:nvPr>
            <p:custDataLst>
              <p:tags r:id="rId1"/>
            </p:custDataLst>
          </p:nvPr>
        </p:nvPicPr>
        <p:blipFill>
          <a:blip r:embed="rId9"/>
          <a:stretch>
            <a:fillRect/>
          </a:stretch>
        </p:blipFill>
        <p:spPr>
          <a:xfrm>
            <a:off x="499694" y="1461874"/>
            <a:ext cx="1036320" cy="243840"/>
          </a:xfrm>
          <a:prstGeom prst="rect">
            <a:avLst/>
          </a:prstGeom>
        </p:spPr>
      </p:pic>
      <p:pic>
        <p:nvPicPr>
          <p:cNvPr id="24" name="Picture 23" descr="\documentclass{article}&#10;\usepackage{amsmath}&#10;\usepackage{amsfonts}&#10;&#10;\usepackage[a4paper, total={5.5in, 8in}]{geometry}&#10;&#10;\pagestyle{empty}&#10;&#10;\newcommand{\rknorm}[1]{\left\| #1 \right\|_\mathcal{H}}&#10;\newcommand{\rknner}[2]{\langle #1, #2 \rangle_\mathcal{H}}&#10;&#10;\begin{document}&#10;&#10;\noindent $$y_i = f^\star(x_i) + \delta_i$$&#10;\end{document}" title="IguanaTex Bitmap Display">
            <a:extLst>
              <a:ext uri="{FF2B5EF4-FFF2-40B4-BE49-F238E27FC236}">
                <a16:creationId xmlns:a16="http://schemas.microsoft.com/office/drawing/2014/main" id="{374E7823-3246-0547-9A52-AA77639D75EB}"/>
              </a:ext>
            </a:extLst>
          </p:cNvPr>
          <p:cNvPicPr>
            <a:picLocks noChangeAspect="1"/>
          </p:cNvPicPr>
          <p:nvPr>
            <p:custDataLst>
              <p:tags r:id="rId2"/>
            </p:custDataLst>
          </p:nvPr>
        </p:nvPicPr>
        <p:blipFill>
          <a:blip r:embed="rId10"/>
          <a:stretch>
            <a:fillRect/>
          </a:stretch>
        </p:blipFill>
        <p:spPr>
          <a:xfrm>
            <a:off x="499694" y="1757017"/>
            <a:ext cx="1381760" cy="203200"/>
          </a:xfrm>
          <a:prstGeom prst="rect">
            <a:avLst/>
          </a:prstGeom>
        </p:spPr>
      </p:pic>
      <p:pic>
        <p:nvPicPr>
          <p:cNvPr id="17" name="Picture 16" descr="\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title="IguanaTex Bitmap Display">
            <a:extLst>
              <a:ext uri="{FF2B5EF4-FFF2-40B4-BE49-F238E27FC236}">
                <a16:creationId xmlns:a16="http://schemas.microsoft.com/office/drawing/2014/main" id="{97D02AC8-6B80-F746-BF6B-0D3865E50B9E}"/>
              </a:ext>
            </a:extLst>
          </p:cNvPr>
          <p:cNvPicPr>
            <a:picLocks noChangeAspect="1"/>
          </p:cNvPicPr>
          <p:nvPr>
            <p:custDataLst>
              <p:tags r:id="rId3"/>
            </p:custDataLst>
          </p:nvPr>
        </p:nvPicPr>
        <p:blipFill>
          <a:blip r:embed="rId11"/>
          <a:stretch>
            <a:fillRect/>
          </a:stretch>
        </p:blipFill>
        <p:spPr>
          <a:xfrm>
            <a:off x="2204120" y="1461874"/>
            <a:ext cx="1483360" cy="182880"/>
          </a:xfrm>
          <a:prstGeom prst="rect">
            <a:avLst/>
          </a:prstGeom>
        </p:spPr>
      </p:pic>
      <p:pic>
        <p:nvPicPr>
          <p:cNvPr id="22" name="Picture 21" descr="\documentclass{article}&#10;\usepackage{amsmath}&#10;\usepackage{amsfonts}&#10;&#10;\usepackage[a4paper, total={5.5in, 8in}]{geometry}&#10;&#10;\pagestyle{empty}&#10;&#10;\newcommand{\rknorm}[1]{\left\| #1 \right\|_\mathcal{H}}&#10;\newcommand{\rknner}[2]{\langle #1, #2 \rangle_\mathcal{H}}&#10;&#10;\begin{document}&#10;&#10;\noindent $$|\delta_i| \leq \bar\delta$$&#10;\end{document}" title="IguanaTex Bitmap Display">
            <a:extLst>
              <a:ext uri="{FF2B5EF4-FFF2-40B4-BE49-F238E27FC236}">
                <a16:creationId xmlns:a16="http://schemas.microsoft.com/office/drawing/2014/main" id="{FC25D025-73A7-F04E-90B8-8EBF0AE9D279}"/>
              </a:ext>
            </a:extLst>
          </p:cNvPr>
          <p:cNvPicPr>
            <a:picLocks noChangeAspect="1"/>
          </p:cNvPicPr>
          <p:nvPr>
            <p:custDataLst>
              <p:tags r:id="rId4"/>
            </p:custDataLst>
          </p:nvPr>
        </p:nvPicPr>
        <p:blipFill>
          <a:blip r:embed="rId12"/>
          <a:stretch>
            <a:fillRect/>
          </a:stretch>
        </p:blipFill>
        <p:spPr>
          <a:xfrm>
            <a:off x="2204120" y="1730596"/>
            <a:ext cx="609600" cy="223520"/>
          </a:xfrm>
          <a:prstGeom prst="rect">
            <a:avLst/>
          </a:prstGeom>
        </p:spPr>
      </p:pic>
      <p:pic>
        <p:nvPicPr>
          <p:cNvPr id="43" name="Picture 42" descr="\documentclass{article}&#10;\usepackage{amsmath}&#10;\usepackage{amsfonts}&#10;&#10;\usepackage[a4paper, total={5.5in, 8in}]{geometry}&#10;&#10;\pagestyle{empty}&#10;&#10;\newcommand{\rknorm}[1]{\left\| #1 \right\|_\mathcal{H}}&#10;\newcommand{\rkhs}[0]{\mathcal{H}}&#10;\newcommand{\rknner}[2]{\langle #1, #2 \rangle_\mathcal{H}}&#10;&#10;\begin{document}&#10;&#10;\noindent \textbf{Proposition:} &#10;&#9;\textbf{(Noise-free error-bounds for MNI interpolants)} &#10;&#9;Let $k$ be SPD, $\mathcal{X}$ be compact and $f^\star \in \rkhs$, $\rknorm{f^\star} \leq \Gamma$.&#10;&#9;Also, let $\bar \delta = 0$. Let $s$ be the minimum-norm interpolant $s(x)=\alpha^\top K_{Xx}, \alpha = y^\top K_{XX}^{-1}$. Then, for any $x \in \mathcal{X}$&#13;&#10;&#9;\begin{equation}&#10;&#9;\left|s(x) - f^\star(x)\right| \leq P_X(x) \sqrt{\Gamma^2 - \rknorm{s}^2} \nonumber&#13;&#10;&#9;\end{equation}&#10;where $P_X(x) = \sqrt{k(x,x) - K_{xX}K_{XX}^{-1} K_{Xx}}$.&#13;&#10;&#10;\end{document}" title="IguanaTex Bitmap Display">
            <a:extLst>
              <a:ext uri="{FF2B5EF4-FFF2-40B4-BE49-F238E27FC236}">
                <a16:creationId xmlns:a16="http://schemas.microsoft.com/office/drawing/2014/main" id="{52AC82BE-E59A-6142-9FDB-9CEDEFBAEAA6}"/>
              </a:ext>
            </a:extLst>
          </p:cNvPr>
          <p:cNvPicPr>
            <a:picLocks noChangeAspect="1"/>
          </p:cNvPicPr>
          <p:nvPr>
            <p:custDataLst>
              <p:tags r:id="rId5"/>
            </p:custDataLst>
          </p:nvPr>
        </p:nvPicPr>
        <p:blipFill>
          <a:blip r:embed="rId13"/>
          <a:stretch>
            <a:fillRect/>
          </a:stretch>
        </p:blipFill>
        <p:spPr>
          <a:xfrm>
            <a:off x="499694" y="2329660"/>
            <a:ext cx="8046720" cy="1889760"/>
          </a:xfrm>
          <a:prstGeom prst="rect">
            <a:avLst/>
          </a:prstGeom>
        </p:spPr>
      </p:pic>
      <p:pic>
        <p:nvPicPr>
          <p:cNvPr id="46" name="Picture 45" descr="\documentclass{article}&#10;\usepackage{amsmath}&#10;\usepackage{amsfonts}&#10;&#10;\usepackage[a4paper, total={5.5in, 8in}]{geometry}&#10;&#10;\pagestyle{empty}&#10;&#10;\newcommand{\rknorm}[1]{\left\| #1 \right\|_\mathcal{H}}&#10;\newcommand{\rknner}[2]{\langle #1, #2 \rangle_\mathcal{H}}&#10;&#10;\begin{document}&#10;&#10;\noindent \textbf{The measurement model}&#10;\end{document}" title="IguanaTex Bitmap Display">
            <a:extLst>
              <a:ext uri="{FF2B5EF4-FFF2-40B4-BE49-F238E27FC236}">
                <a16:creationId xmlns:a16="http://schemas.microsoft.com/office/drawing/2014/main" id="{D100ACF9-D94C-AC41-ACC3-BA2E0C4BB097}"/>
              </a:ext>
            </a:extLst>
          </p:cNvPr>
          <p:cNvPicPr>
            <a:picLocks noChangeAspect="1"/>
          </p:cNvPicPr>
          <p:nvPr>
            <p:custDataLst>
              <p:tags r:id="rId6"/>
            </p:custDataLst>
          </p:nvPr>
        </p:nvPicPr>
        <p:blipFill>
          <a:blip r:embed="rId14"/>
          <a:stretch>
            <a:fillRect/>
          </a:stretch>
        </p:blipFill>
        <p:spPr>
          <a:xfrm>
            <a:off x="499694" y="1178563"/>
            <a:ext cx="2519680" cy="142240"/>
          </a:xfrm>
          <a:prstGeom prst="rect">
            <a:avLst/>
          </a:prstGeom>
        </p:spPr>
      </p:pic>
    </p:spTree>
    <p:extLst>
      <p:ext uri="{BB962C8B-B14F-4D97-AF65-F5344CB8AC3E}">
        <p14:creationId xmlns:p14="http://schemas.microsoft.com/office/powerpoint/2010/main" val="6765340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2224216"/>
            <a:ext cx="8312662" cy="2100649"/>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Hard error-bounds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11" name="Picture 10" descr="\documentclass{article}&#10;\usepackage{amsmath}&#10;\usepackage{amsfonts}&#10;&#10;\usepackage[a4paper, total={5.5in, 8in}]{geometry}&#10;&#10;\pagestyle{empty}&#10;&#10;\newcommand{\rknorm}[1]{\left\| #1 \right\|_\mathcal{H}}&#10;\newcommand{\rknner}[2]{\langle #1, #2 \rangle_\mathcal{H}}&#10;&#10;\begin{document}&#10;&#10;\noindent $$\{(x_i,y_i)\}_{i=1}^d$$&#10;\end{document}" title="IguanaTex Bitmap Display">
            <a:extLst>
              <a:ext uri="{FF2B5EF4-FFF2-40B4-BE49-F238E27FC236}">
                <a16:creationId xmlns:a16="http://schemas.microsoft.com/office/drawing/2014/main" id="{17B6BBA1-BC0E-EB40-A08F-0EF5E7542BB4}"/>
              </a:ext>
            </a:extLst>
          </p:cNvPr>
          <p:cNvPicPr>
            <a:picLocks noChangeAspect="1"/>
          </p:cNvPicPr>
          <p:nvPr>
            <p:custDataLst>
              <p:tags r:id="rId1"/>
            </p:custDataLst>
          </p:nvPr>
        </p:nvPicPr>
        <p:blipFill>
          <a:blip r:embed="rId9"/>
          <a:stretch>
            <a:fillRect/>
          </a:stretch>
        </p:blipFill>
        <p:spPr>
          <a:xfrm>
            <a:off x="499694" y="1474987"/>
            <a:ext cx="1036320" cy="243840"/>
          </a:xfrm>
          <a:prstGeom prst="rect">
            <a:avLst/>
          </a:prstGeom>
        </p:spPr>
      </p:pic>
      <p:pic>
        <p:nvPicPr>
          <p:cNvPr id="24" name="Picture 23" descr="\documentclass{article}&#10;\usepackage{amsmath}&#10;\usepackage{amsfonts}&#10;&#10;\usepackage[a4paper, total={5.5in, 8in}]{geometry}&#10;&#10;\pagestyle{empty}&#10;&#10;\newcommand{\rknorm}[1]{\left\| #1 \right\|_\mathcal{H}}&#10;\newcommand{\rknner}[2]{\langle #1, #2 \rangle_\mathcal{H}}&#10;&#10;\begin{document}&#10;&#10;\noindent $$y_i = f^\star(x_i) + \delta_i$$&#10;\end{document}" title="IguanaTex Bitmap Display">
            <a:extLst>
              <a:ext uri="{FF2B5EF4-FFF2-40B4-BE49-F238E27FC236}">
                <a16:creationId xmlns:a16="http://schemas.microsoft.com/office/drawing/2014/main" id="{374E7823-3246-0547-9A52-AA77639D75EB}"/>
              </a:ext>
            </a:extLst>
          </p:cNvPr>
          <p:cNvPicPr>
            <a:picLocks noChangeAspect="1"/>
          </p:cNvPicPr>
          <p:nvPr>
            <p:custDataLst>
              <p:tags r:id="rId2"/>
            </p:custDataLst>
          </p:nvPr>
        </p:nvPicPr>
        <p:blipFill>
          <a:blip r:embed="rId10"/>
          <a:stretch>
            <a:fillRect/>
          </a:stretch>
        </p:blipFill>
        <p:spPr>
          <a:xfrm>
            <a:off x="499694" y="1757017"/>
            <a:ext cx="1381760" cy="203200"/>
          </a:xfrm>
          <a:prstGeom prst="rect">
            <a:avLst/>
          </a:prstGeom>
        </p:spPr>
      </p:pic>
      <p:pic>
        <p:nvPicPr>
          <p:cNvPr id="17" name="Picture 16" descr="\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title="IguanaTex Bitmap Display">
            <a:extLst>
              <a:ext uri="{FF2B5EF4-FFF2-40B4-BE49-F238E27FC236}">
                <a16:creationId xmlns:a16="http://schemas.microsoft.com/office/drawing/2014/main" id="{97D02AC8-6B80-F746-BF6B-0D3865E50B9E}"/>
              </a:ext>
            </a:extLst>
          </p:cNvPr>
          <p:cNvPicPr>
            <a:picLocks noChangeAspect="1"/>
          </p:cNvPicPr>
          <p:nvPr>
            <p:custDataLst>
              <p:tags r:id="rId3"/>
            </p:custDataLst>
          </p:nvPr>
        </p:nvPicPr>
        <p:blipFill>
          <a:blip r:embed="rId11"/>
          <a:stretch>
            <a:fillRect/>
          </a:stretch>
        </p:blipFill>
        <p:spPr>
          <a:xfrm>
            <a:off x="2204120" y="1461874"/>
            <a:ext cx="1483360" cy="182880"/>
          </a:xfrm>
          <a:prstGeom prst="rect">
            <a:avLst/>
          </a:prstGeom>
        </p:spPr>
      </p:pic>
      <p:pic>
        <p:nvPicPr>
          <p:cNvPr id="22" name="Picture 21" descr="\documentclass{article}&#10;\usepackage{amsmath}&#10;\usepackage{amsfonts}&#10;&#10;\usepackage[a4paper, total={5.5in, 8in}]{geometry}&#10;&#10;\pagestyle{empty}&#10;&#10;\newcommand{\rknorm}[1]{\left\| #1 \right\|_\mathcal{H}}&#10;\newcommand{\rknner}[2]{\langle #1, #2 \rangle_\mathcal{H}}&#10;&#10;\begin{document}&#10;&#10;\noindent $$|\delta_i| \leq \bar\delta$$&#10;\end{document}" title="IguanaTex Bitmap Display">
            <a:extLst>
              <a:ext uri="{FF2B5EF4-FFF2-40B4-BE49-F238E27FC236}">
                <a16:creationId xmlns:a16="http://schemas.microsoft.com/office/drawing/2014/main" id="{FC25D025-73A7-F04E-90B8-8EBF0AE9D279}"/>
              </a:ext>
            </a:extLst>
          </p:cNvPr>
          <p:cNvPicPr>
            <a:picLocks noChangeAspect="1"/>
          </p:cNvPicPr>
          <p:nvPr>
            <p:custDataLst>
              <p:tags r:id="rId4"/>
            </p:custDataLst>
          </p:nvPr>
        </p:nvPicPr>
        <p:blipFill>
          <a:blip r:embed="rId12"/>
          <a:stretch>
            <a:fillRect/>
          </a:stretch>
        </p:blipFill>
        <p:spPr>
          <a:xfrm>
            <a:off x="2204120" y="1730596"/>
            <a:ext cx="609600" cy="223520"/>
          </a:xfrm>
          <a:prstGeom prst="rect">
            <a:avLst/>
          </a:prstGeom>
        </p:spPr>
      </p:pic>
      <p:pic>
        <p:nvPicPr>
          <p:cNvPr id="9" name="Picture 8" descr="\documentclass{article}&#10;\usepackage{amsmath}&#10;\usepackage{amsfonts}&#10;&#10;\usepackage[a4paper, total={5.5in, 8in}]{geometry}&#10;&#10;\pagestyle{empty}&#10;&#10;\newcommand{\rknorm}[1]{\left\| #1 \right\|_\mathcal{H}}&#10;\newcommand{\onenorm}[1]{\left\| #1 \right\|_1}&#10;\newcommand{\rkhs}[0]{\mathcal{H}}&#10;\newcommand{\rknner}[2]{\langle #1, #2 \rangle_\mathcal{H}}&#10;&#10;\begin{document}&#10;&#10;\noindent \textbf{Proposition:} &#10;&#9;\textbf{(Error-bounds for general kernel models)} &#10;&#9;Let $k$ be SPD, $\mathcal{X}$ be compact and $f^\star \in \rkhs$, $\rknorm{f^\star} \leq \Gamma$.&#10;&#9;Also, let $\bar \delta \geq 0$. Let $s$ be a given nominal model $s(x)=\alpha^\top K_{Xx}, \alpha \in \mathbb{R}^d$. Then, for any $x \in \mathcal{X}$&#9;\begin{equation}&#10;&#9;&#9;\vert s(x) - f^\star(x) \vert \leq  P_X(x) \, \sqrt{ \Gamma^2 + \Delta } + \bar{\delta} \, \onenorm{K_{XX}^{-1}K_{Xx}} + \, \vert \tilde{s}(x) - s(x) \vert&#10; \nonumber&#13;&#10;&#9;\end{equation}&#10;&#9;where $\tilde{s}(x) = y^\top K_{XX}^{-1} K_{Xx}$ and $\Delta = \min_{\nu \in \mathbb{R}^d} \left\{ \frac{1}{4}\nu^\top K_{XX}\nu + \nu^\top y + \bar{\delta} \onenorm{\nu}\right\}$.&#10;\end{document}" title="IguanaTex Bitmap Display">
            <a:extLst>
              <a:ext uri="{FF2B5EF4-FFF2-40B4-BE49-F238E27FC236}">
                <a16:creationId xmlns:a16="http://schemas.microsoft.com/office/drawing/2014/main" id="{2B3F7D06-2B55-7B42-B419-848769DABCCF}"/>
              </a:ext>
            </a:extLst>
          </p:cNvPr>
          <p:cNvPicPr>
            <a:picLocks noChangeAspect="1"/>
          </p:cNvPicPr>
          <p:nvPr>
            <p:custDataLst>
              <p:tags r:id="rId5"/>
            </p:custDataLst>
          </p:nvPr>
        </p:nvPicPr>
        <p:blipFill>
          <a:blip r:embed="rId13"/>
          <a:stretch>
            <a:fillRect/>
          </a:stretch>
        </p:blipFill>
        <p:spPr>
          <a:xfrm>
            <a:off x="499694" y="2390330"/>
            <a:ext cx="8046720" cy="1666240"/>
          </a:xfrm>
          <a:prstGeom prst="rect">
            <a:avLst/>
          </a:prstGeom>
        </p:spPr>
      </p:pic>
      <p:pic>
        <p:nvPicPr>
          <p:cNvPr id="46" name="Picture 45" descr="\documentclass{article}&#10;\usepackage{amsmath}&#10;\usepackage{amsfonts}&#10;&#10;\usepackage[a4paper, total={5.5in, 8in}]{geometry}&#10;&#10;\pagestyle{empty}&#10;&#10;\newcommand{\rknorm}[1]{\left\| #1 \right\|_\mathcal{H}}&#10;\newcommand{\rknner}[2]{\langle #1, #2 \rangle_\mathcal{H}}&#10;&#10;\begin{document}&#10;&#10;\noindent \textbf{The measurement model}&#10;\end{document}" title="IguanaTex Bitmap Display">
            <a:extLst>
              <a:ext uri="{FF2B5EF4-FFF2-40B4-BE49-F238E27FC236}">
                <a16:creationId xmlns:a16="http://schemas.microsoft.com/office/drawing/2014/main" id="{D100ACF9-D94C-AC41-ACC3-BA2E0C4BB097}"/>
              </a:ext>
            </a:extLst>
          </p:cNvPr>
          <p:cNvPicPr>
            <a:picLocks noChangeAspect="1"/>
          </p:cNvPicPr>
          <p:nvPr>
            <p:custDataLst>
              <p:tags r:id="rId6"/>
            </p:custDataLst>
          </p:nvPr>
        </p:nvPicPr>
        <p:blipFill>
          <a:blip r:embed="rId14"/>
          <a:stretch>
            <a:fillRect/>
          </a:stretch>
        </p:blipFill>
        <p:spPr>
          <a:xfrm>
            <a:off x="499694" y="1178563"/>
            <a:ext cx="2519680" cy="142240"/>
          </a:xfrm>
          <a:prstGeom prst="rect">
            <a:avLst/>
          </a:prstGeom>
        </p:spPr>
      </p:pic>
    </p:spTree>
    <p:extLst>
      <p:ext uri="{BB962C8B-B14F-4D97-AF65-F5344CB8AC3E}">
        <p14:creationId xmlns:p14="http://schemas.microsoft.com/office/powerpoint/2010/main" val="2529926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2224216"/>
            <a:ext cx="8312662" cy="2392268"/>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Model-free uncertainty 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29" name="Picture 28" descr="\documentclass{article}&#10;\usepackage{amsmath}&#10;\usepackage{amsfonts}&#10;&#10;\usepackage[a4paper, total={5.5in, 8in}]{geometry}&#10;&#10;\pagestyle{empty}&#10;&#10;\newcommand{\rknorm}[1]{\left\| #1 \right\|_\mathcal{H}}&#10;\newcommand{\rknner}[2]{\langle #1, #2 \rangle_\mathcal{H}}&#10;&#10;\begin{document}&#10;&#10;\noindent $$\{(x_i,y_i)\}_{i=1}^d$$&#10;\end{document}" title="IguanaTex Bitmap Display">
            <a:extLst>
              <a:ext uri="{FF2B5EF4-FFF2-40B4-BE49-F238E27FC236}">
                <a16:creationId xmlns:a16="http://schemas.microsoft.com/office/drawing/2014/main" id="{3C8211F3-20F4-8E41-8249-F9A8A34C23B6}"/>
              </a:ext>
            </a:extLst>
          </p:cNvPr>
          <p:cNvPicPr>
            <a:picLocks noChangeAspect="1"/>
          </p:cNvPicPr>
          <p:nvPr>
            <p:custDataLst>
              <p:tags r:id="rId1"/>
            </p:custDataLst>
          </p:nvPr>
        </p:nvPicPr>
        <p:blipFill>
          <a:blip r:embed="rId10"/>
          <a:stretch>
            <a:fillRect/>
          </a:stretch>
        </p:blipFill>
        <p:spPr>
          <a:xfrm>
            <a:off x="499694" y="1461874"/>
            <a:ext cx="1036320" cy="243840"/>
          </a:xfrm>
          <a:prstGeom prst="rect">
            <a:avLst/>
          </a:prstGeom>
        </p:spPr>
      </p:pic>
      <p:pic>
        <p:nvPicPr>
          <p:cNvPr id="24" name="Picture 23" descr="\documentclass{article}&#10;\usepackage{amsmath}&#10;\usepackage{amsfonts}&#10;&#10;\usepackage[a4paper, total={5.5in, 8in}]{geometry}&#10;&#10;\pagestyle{empty}&#10;&#10;\newcommand{\rknorm}[1]{\left\| #1 \right\|_\mathcal{H}}&#10;\newcommand{\rknner}[2]{\langle #1, #2 \rangle_\mathcal{H}}&#10;&#10;\begin{document}&#10;&#10;\noindent $$y_i = f^\star(x_i) + \delta_i$$&#10;\end{document}" title="IguanaTex Bitmap Display">
            <a:extLst>
              <a:ext uri="{FF2B5EF4-FFF2-40B4-BE49-F238E27FC236}">
                <a16:creationId xmlns:a16="http://schemas.microsoft.com/office/drawing/2014/main" id="{374E7823-3246-0547-9A52-AA77639D75EB}"/>
              </a:ext>
            </a:extLst>
          </p:cNvPr>
          <p:cNvPicPr>
            <a:picLocks noChangeAspect="1"/>
          </p:cNvPicPr>
          <p:nvPr>
            <p:custDataLst>
              <p:tags r:id="rId2"/>
            </p:custDataLst>
          </p:nvPr>
        </p:nvPicPr>
        <p:blipFill>
          <a:blip r:embed="rId11"/>
          <a:stretch>
            <a:fillRect/>
          </a:stretch>
        </p:blipFill>
        <p:spPr>
          <a:xfrm>
            <a:off x="499694" y="1757017"/>
            <a:ext cx="1381760" cy="203200"/>
          </a:xfrm>
          <a:prstGeom prst="rect">
            <a:avLst/>
          </a:prstGeom>
        </p:spPr>
      </p:pic>
      <p:pic>
        <p:nvPicPr>
          <p:cNvPr id="17" name="Picture 16" descr="\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title="IguanaTex Bitmap Display">
            <a:extLst>
              <a:ext uri="{FF2B5EF4-FFF2-40B4-BE49-F238E27FC236}">
                <a16:creationId xmlns:a16="http://schemas.microsoft.com/office/drawing/2014/main" id="{97D02AC8-6B80-F746-BF6B-0D3865E50B9E}"/>
              </a:ext>
            </a:extLst>
          </p:cNvPr>
          <p:cNvPicPr>
            <a:picLocks noChangeAspect="1"/>
          </p:cNvPicPr>
          <p:nvPr>
            <p:custDataLst>
              <p:tags r:id="rId3"/>
            </p:custDataLst>
          </p:nvPr>
        </p:nvPicPr>
        <p:blipFill>
          <a:blip r:embed="rId12"/>
          <a:stretch>
            <a:fillRect/>
          </a:stretch>
        </p:blipFill>
        <p:spPr>
          <a:xfrm>
            <a:off x="2204120" y="1461874"/>
            <a:ext cx="1483360" cy="182880"/>
          </a:xfrm>
          <a:prstGeom prst="rect">
            <a:avLst/>
          </a:prstGeom>
        </p:spPr>
      </p:pic>
      <p:pic>
        <p:nvPicPr>
          <p:cNvPr id="22" name="Picture 21" descr="\documentclass{article}&#10;\usepackage{amsmath}&#10;\usepackage{amsfonts}&#10;&#10;\usepackage[a4paper, total={5.5in, 8in}]{geometry}&#10;&#10;\pagestyle{empty}&#10;&#10;\newcommand{\rknorm}[1]{\left\| #1 \right\|_\mathcal{H}}&#10;\newcommand{\rknner}[2]{\langle #1, #2 \rangle_\mathcal{H}}&#10;&#10;\begin{document}&#10;&#10;\noindent $$|\delta_i| \leq \bar\delta$$&#10;\end{document}" title="IguanaTex Bitmap Display">
            <a:extLst>
              <a:ext uri="{FF2B5EF4-FFF2-40B4-BE49-F238E27FC236}">
                <a16:creationId xmlns:a16="http://schemas.microsoft.com/office/drawing/2014/main" id="{FC25D025-73A7-F04E-90B8-8EBF0AE9D279}"/>
              </a:ext>
            </a:extLst>
          </p:cNvPr>
          <p:cNvPicPr>
            <a:picLocks noChangeAspect="1"/>
          </p:cNvPicPr>
          <p:nvPr>
            <p:custDataLst>
              <p:tags r:id="rId4"/>
            </p:custDataLst>
          </p:nvPr>
        </p:nvPicPr>
        <p:blipFill>
          <a:blip r:embed="rId13"/>
          <a:stretch>
            <a:fillRect/>
          </a:stretch>
        </p:blipFill>
        <p:spPr>
          <a:xfrm>
            <a:off x="2204120" y="1730596"/>
            <a:ext cx="609600" cy="223520"/>
          </a:xfrm>
          <a:prstGeom prst="rect">
            <a:avLst/>
          </a:prstGeom>
        </p:spPr>
      </p:pic>
      <p:pic>
        <p:nvPicPr>
          <p:cNvPr id="46" name="Picture 45" descr="\documentclass{article}&#10;\usepackage{amsmath}&#10;\usepackage{amsfonts}&#10;&#10;\usepackage[a4paper, total={5.5in, 8in}]{geometry}&#10;&#10;\pagestyle{empty}&#10;&#10;\newcommand{\rknorm}[1]{\left\| #1 \right\|_\mathcal{H}}&#10;\newcommand{\rknner}[2]{\langle #1, #2 \rangle_\mathcal{H}}&#10;&#10;\begin{document}&#10;&#10;\noindent \textbf{The measurement model}&#10;\end{document}" title="IguanaTex Bitmap Display">
            <a:extLst>
              <a:ext uri="{FF2B5EF4-FFF2-40B4-BE49-F238E27FC236}">
                <a16:creationId xmlns:a16="http://schemas.microsoft.com/office/drawing/2014/main" id="{D100ACF9-D94C-AC41-ACC3-BA2E0C4BB097}"/>
              </a:ext>
            </a:extLst>
          </p:cNvPr>
          <p:cNvPicPr>
            <a:picLocks noChangeAspect="1"/>
          </p:cNvPicPr>
          <p:nvPr>
            <p:custDataLst>
              <p:tags r:id="rId5"/>
            </p:custDataLst>
          </p:nvPr>
        </p:nvPicPr>
        <p:blipFill>
          <a:blip r:embed="rId14"/>
          <a:stretch>
            <a:fillRect/>
          </a:stretch>
        </p:blipFill>
        <p:spPr>
          <a:xfrm>
            <a:off x="499694" y="1178563"/>
            <a:ext cx="2519680" cy="142240"/>
          </a:xfrm>
          <a:prstGeom prst="rect">
            <a:avLst/>
          </a:prstGeom>
        </p:spPr>
      </p:pic>
      <p:pic>
        <p:nvPicPr>
          <p:cNvPr id="7" name="Picture 6"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an $\text{F}(x) = \sup_{f \, \in \mathcal{H}} \, \{ f(x) : \rknorm{f} \leq \Gamma, \infnorm{f_X - y} \leq \bar \delta \}  \nonumber$ be computed?&#10;&#10;\end{document}" title="IguanaTex Bitmap Display">
            <a:extLst>
              <a:ext uri="{FF2B5EF4-FFF2-40B4-BE49-F238E27FC236}">
                <a16:creationId xmlns:a16="http://schemas.microsoft.com/office/drawing/2014/main" id="{81F50F84-0817-1545-9D20-F0DE7EEEE6D5}"/>
              </a:ext>
            </a:extLst>
          </p:cNvPr>
          <p:cNvPicPr>
            <a:picLocks noChangeAspect="1"/>
          </p:cNvPicPr>
          <p:nvPr>
            <p:custDataLst>
              <p:tags r:id="rId6"/>
            </p:custDataLst>
          </p:nvPr>
        </p:nvPicPr>
        <p:blipFill>
          <a:blip r:embed="rId15"/>
          <a:stretch>
            <a:fillRect/>
          </a:stretch>
        </p:blipFill>
        <p:spPr>
          <a:xfrm>
            <a:off x="499694" y="2326754"/>
            <a:ext cx="6177280" cy="264160"/>
          </a:xfrm>
          <a:prstGeom prst="rect">
            <a:avLst/>
          </a:prstGeom>
        </p:spPr>
      </p:pic>
      <p:pic>
        <p:nvPicPr>
          <p:cNvPr id="33" name="Picture 32"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extbf{(Finite-dimensional equivalence)} F($x$) = C($x$), where&#10;&#9;\begin{align}&#10;&#9;{\normalfont \text{C}(x)} \; = \max_{c \in \mathbb{R}^d, c_x \in \mathbb{R}}&amp;  \quad c_x  \nonumber \\ &#10;&#9;\text{\normalfont subj. to}&amp; \ \; &#10;&#9;\begin{bmatrix}&#10;&#9;&#9;c \\&#10;&#9;&#9;c_x&#10;&#9;\end{bmatrix}^\top &#10;&#9;\begin{bmatrix}&#10;&#9;&#9;K_{XX} &amp; K_{Xx} \\&#10;&#9;&#9;K_{xX} &amp; k(x,x)&#10;&#9;\end{bmatrix}^{-1} &#10;&#9;\begin{bmatrix}&#10;&#9;&#9;c \\&#10;&#9;&#9;c_x&#10;&#9;\end{bmatrix} \leq \Gamma^2  \nonumber \\&#10;&#9;&amp; \ \; \; \infnorm{ c - y} \leq \bar\delta \nonumber&#10;&#9;&#9;\end{align}&#10;\end{document}" title="IguanaTex Bitmap Display">
            <a:extLst>
              <a:ext uri="{FF2B5EF4-FFF2-40B4-BE49-F238E27FC236}">
                <a16:creationId xmlns:a16="http://schemas.microsoft.com/office/drawing/2014/main" id="{184159C2-EC79-8C45-BD8B-95D2B78BDD55}"/>
              </a:ext>
            </a:extLst>
          </p:cNvPr>
          <p:cNvPicPr>
            <a:picLocks noChangeAspect="1"/>
          </p:cNvPicPr>
          <p:nvPr>
            <p:custDataLst>
              <p:tags r:id="rId7"/>
            </p:custDataLst>
          </p:nvPr>
        </p:nvPicPr>
        <p:blipFill>
          <a:blip r:embed="rId16"/>
          <a:stretch>
            <a:fillRect/>
          </a:stretch>
        </p:blipFill>
        <p:spPr>
          <a:xfrm>
            <a:off x="499694" y="2740099"/>
            <a:ext cx="6461760" cy="1727200"/>
          </a:xfrm>
          <a:prstGeom prst="rect">
            <a:avLst/>
          </a:prstGeom>
        </p:spPr>
      </p:pic>
    </p:spTree>
    <p:extLst>
      <p:ext uri="{BB962C8B-B14F-4D97-AF65-F5344CB8AC3E}">
        <p14:creationId xmlns:p14="http://schemas.microsoft.com/office/powerpoint/2010/main" val="14868262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2224216"/>
            <a:ext cx="8312662" cy="2392268"/>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Model-free uncertainty 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29" name="Picture 28" descr="\documentclass{article}&#10;\usepackage{amsmath}&#10;\usepackage{amsfonts}&#10;&#10;\usepackage[a4paper, total={5.5in, 8in}]{geometry}&#10;&#10;\pagestyle{empty}&#10;&#10;\newcommand{\rknorm}[1]{\left\| #1 \right\|_\mathcal{H}}&#10;\newcommand{\rknner}[2]{\langle #1, #2 \rangle_\mathcal{H}}&#10;&#10;\begin{document}&#10;&#10;\noindent $$\{(x_i,y_i)\}_{i=1}^d$$&#10;\end{document}" title="IguanaTex Bitmap Display">
            <a:extLst>
              <a:ext uri="{FF2B5EF4-FFF2-40B4-BE49-F238E27FC236}">
                <a16:creationId xmlns:a16="http://schemas.microsoft.com/office/drawing/2014/main" id="{3C8211F3-20F4-8E41-8249-F9A8A34C23B6}"/>
              </a:ext>
            </a:extLst>
          </p:cNvPr>
          <p:cNvPicPr>
            <a:picLocks noChangeAspect="1"/>
          </p:cNvPicPr>
          <p:nvPr>
            <p:custDataLst>
              <p:tags r:id="rId1"/>
            </p:custDataLst>
          </p:nvPr>
        </p:nvPicPr>
        <p:blipFill>
          <a:blip r:embed="rId10"/>
          <a:stretch>
            <a:fillRect/>
          </a:stretch>
        </p:blipFill>
        <p:spPr>
          <a:xfrm>
            <a:off x="499694" y="1461874"/>
            <a:ext cx="1036320" cy="243840"/>
          </a:xfrm>
          <a:prstGeom prst="rect">
            <a:avLst/>
          </a:prstGeom>
        </p:spPr>
      </p:pic>
      <p:pic>
        <p:nvPicPr>
          <p:cNvPr id="24" name="Picture 23" descr="\documentclass{article}&#10;\usepackage{amsmath}&#10;\usepackage{amsfonts}&#10;&#10;\usepackage[a4paper, total={5.5in, 8in}]{geometry}&#10;&#10;\pagestyle{empty}&#10;&#10;\newcommand{\rknorm}[1]{\left\| #1 \right\|_\mathcal{H}}&#10;\newcommand{\rknner}[2]{\langle #1, #2 \rangle_\mathcal{H}}&#10;&#10;\begin{document}&#10;&#10;\noindent $$y_i = f^\star(x_i) + \delta_i$$&#10;\end{document}" title="IguanaTex Bitmap Display">
            <a:extLst>
              <a:ext uri="{FF2B5EF4-FFF2-40B4-BE49-F238E27FC236}">
                <a16:creationId xmlns:a16="http://schemas.microsoft.com/office/drawing/2014/main" id="{374E7823-3246-0547-9A52-AA77639D75EB}"/>
              </a:ext>
            </a:extLst>
          </p:cNvPr>
          <p:cNvPicPr>
            <a:picLocks noChangeAspect="1"/>
          </p:cNvPicPr>
          <p:nvPr>
            <p:custDataLst>
              <p:tags r:id="rId2"/>
            </p:custDataLst>
          </p:nvPr>
        </p:nvPicPr>
        <p:blipFill>
          <a:blip r:embed="rId11"/>
          <a:stretch>
            <a:fillRect/>
          </a:stretch>
        </p:blipFill>
        <p:spPr>
          <a:xfrm>
            <a:off x="499694" y="1757017"/>
            <a:ext cx="1381760" cy="203200"/>
          </a:xfrm>
          <a:prstGeom prst="rect">
            <a:avLst/>
          </a:prstGeom>
        </p:spPr>
      </p:pic>
      <p:pic>
        <p:nvPicPr>
          <p:cNvPr id="17" name="Picture 16" descr="\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title="IguanaTex Bitmap Display">
            <a:extLst>
              <a:ext uri="{FF2B5EF4-FFF2-40B4-BE49-F238E27FC236}">
                <a16:creationId xmlns:a16="http://schemas.microsoft.com/office/drawing/2014/main" id="{97D02AC8-6B80-F746-BF6B-0D3865E50B9E}"/>
              </a:ext>
            </a:extLst>
          </p:cNvPr>
          <p:cNvPicPr>
            <a:picLocks noChangeAspect="1"/>
          </p:cNvPicPr>
          <p:nvPr>
            <p:custDataLst>
              <p:tags r:id="rId3"/>
            </p:custDataLst>
          </p:nvPr>
        </p:nvPicPr>
        <p:blipFill>
          <a:blip r:embed="rId12"/>
          <a:stretch>
            <a:fillRect/>
          </a:stretch>
        </p:blipFill>
        <p:spPr>
          <a:xfrm>
            <a:off x="2204120" y="1461874"/>
            <a:ext cx="1483360" cy="182880"/>
          </a:xfrm>
          <a:prstGeom prst="rect">
            <a:avLst/>
          </a:prstGeom>
        </p:spPr>
      </p:pic>
      <p:pic>
        <p:nvPicPr>
          <p:cNvPr id="22" name="Picture 21" descr="\documentclass{article}&#10;\usepackage{amsmath}&#10;\usepackage{amsfonts}&#10;&#10;\usepackage[a4paper, total={5.5in, 8in}]{geometry}&#10;&#10;\pagestyle{empty}&#10;&#10;\newcommand{\rknorm}[1]{\left\| #1 \right\|_\mathcal{H}}&#10;\newcommand{\rknner}[2]{\langle #1, #2 \rangle_\mathcal{H}}&#10;&#10;\begin{document}&#10;&#10;\noindent $$|\delta_i| \leq \bar\delta$$&#10;\end{document}" title="IguanaTex Bitmap Display">
            <a:extLst>
              <a:ext uri="{FF2B5EF4-FFF2-40B4-BE49-F238E27FC236}">
                <a16:creationId xmlns:a16="http://schemas.microsoft.com/office/drawing/2014/main" id="{FC25D025-73A7-F04E-90B8-8EBF0AE9D279}"/>
              </a:ext>
            </a:extLst>
          </p:cNvPr>
          <p:cNvPicPr>
            <a:picLocks noChangeAspect="1"/>
          </p:cNvPicPr>
          <p:nvPr>
            <p:custDataLst>
              <p:tags r:id="rId4"/>
            </p:custDataLst>
          </p:nvPr>
        </p:nvPicPr>
        <p:blipFill>
          <a:blip r:embed="rId13"/>
          <a:stretch>
            <a:fillRect/>
          </a:stretch>
        </p:blipFill>
        <p:spPr>
          <a:xfrm>
            <a:off x="2204120" y="1730596"/>
            <a:ext cx="609600" cy="223520"/>
          </a:xfrm>
          <a:prstGeom prst="rect">
            <a:avLst/>
          </a:prstGeom>
        </p:spPr>
      </p:pic>
      <p:pic>
        <p:nvPicPr>
          <p:cNvPr id="46" name="Picture 45" descr="\documentclass{article}&#10;\usepackage{amsmath}&#10;\usepackage{amsfonts}&#10;&#10;\usepackage[a4paper, total={5.5in, 8in}]{geometry}&#10;&#10;\pagestyle{empty}&#10;&#10;\newcommand{\rknorm}[1]{\left\| #1 \right\|_\mathcal{H}}&#10;\newcommand{\rknner}[2]{\langle #1, #2 \rangle_\mathcal{H}}&#10;&#10;\begin{document}&#10;&#10;\noindent \textbf{The measurement model}&#10;\end{document}" title="IguanaTex Bitmap Display">
            <a:extLst>
              <a:ext uri="{FF2B5EF4-FFF2-40B4-BE49-F238E27FC236}">
                <a16:creationId xmlns:a16="http://schemas.microsoft.com/office/drawing/2014/main" id="{D100ACF9-D94C-AC41-ACC3-BA2E0C4BB097}"/>
              </a:ext>
            </a:extLst>
          </p:cNvPr>
          <p:cNvPicPr>
            <a:picLocks noChangeAspect="1"/>
          </p:cNvPicPr>
          <p:nvPr>
            <p:custDataLst>
              <p:tags r:id="rId5"/>
            </p:custDataLst>
          </p:nvPr>
        </p:nvPicPr>
        <p:blipFill>
          <a:blip r:embed="rId14"/>
          <a:stretch>
            <a:fillRect/>
          </a:stretch>
        </p:blipFill>
        <p:spPr>
          <a:xfrm>
            <a:off x="499694" y="1178563"/>
            <a:ext cx="2519680" cy="142240"/>
          </a:xfrm>
          <a:prstGeom prst="rect">
            <a:avLst/>
          </a:prstGeom>
        </p:spPr>
      </p:pic>
      <p:pic>
        <p:nvPicPr>
          <p:cNvPr id="4" name="Picture 3"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an $\text{G}(x) = \inf_{f \, \in \mathcal{H}} \, \{ f(x) : \rknorm{f} \leq \Gamma, \infnorm{f_X - y} \leq \bar \delta \}  \nonumber$ be computed?&#10;&#10;\end{document}" title="IguanaTex Bitmap Display">
            <a:extLst>
              <a:ext uri="{FF2B5EF4-FFF2-40B4-BE49-F238E27FC236}">
                <a16:creationId xmlns:a16="http://schemas.microsoft.com/office/drawing/2014/main" id="{B97A6115-40D2-C047-8F6E-5096B1909035}"/>
              </a:ext>
            </a:extLst>
          </p:cNvPr>
          <p:cNvPicPr>
            <a:picLocks noChangeAspect="1"/>
          </p:cNvPicPr>
          <p:nvPr>
            <p:custDataLst>
              <p:tags r:id="rId6"/>
            </p:custDataLst>
          </p:nvPr>
        </p:nvPicPr>
        <p:blipFill>
          <a:blip r:embed="rId15"/>
          <a:stretch>
            <a:fillRect/>
          </a:stretch>
        </p:blipFill>
        <p:spPr>
          <a:xfrm>
            <a:off x="499694" y="2326754"/>
            <a:ext cx="6156960" cy="243840"/>
          </a:xfrm>
          <a:prstGeom prst="rect">
            <a:avLst/>
          </a:prstGeom>
        </p:spPr>
      </p:pic>
      <p:pic>
        <p:nvPicPr>
          <p:cNvPr id="6" name="Picture 5"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extbf{(Finite-dimensional equivalence)} G($x$) = B($x$), where&#10;&#9;\begin{align}&#10;&#9;{\normalfont \text{B}(x)} \; = \min_{c \in \mathbb{R}^d, c_x \in \mathbb{R}}&amp;  \quad c_x  \nonumber \\ &#10;&#9;\text{\normalfont subj. to}&amp; \ \; &#10;&#9;\begin{bmatrix}&#10;&#9;&#9;c \\&#10;&#9;&#9;c_x&#10;&#9;\end{bmatrix}^\top &#10;&#9;\begin{bmatrix}&#10;&#9;&#9;K_{XX} &amp; K_{Xx} \\&#10;&#9;&#9;K_{xX} &amp; k(x,x)&#10;&#9;\end{bmatrix}^{-1} &#10;&#9;\begin{bmatrix}&#10;&#9;&#9;c \\&#10;&#9;&#9;c_x&#10;&#9;\end{bmatrix} \leq \Gamma^2  \nonumber \\&#10;&#9;&amp; \ \; \; \infnorm{ c - y} \leq \bar\delta \nonumber&#10;&#9;&#9;\end{align}&#10;\end{document}" title="IguanaTex Bitmap Display">
            <a:extLst>
              <a:ext uri="{FF2B5EF4-FFF2-40B4-BE49-F238E27FC236}">
                <a16:creationId xmlns:a16="http://schemas.microsoft.com/office/drawing/2014/main" id="{787037A1-A31C-4E49-845A-2740AB93DD95}"/>
              </a:ext>
            </a:extLst>
          </p:cNvPr>
          <p:cNvPicPr>
            <a:picLocks noChangeAspect="1"/>
          </p:cNvPicPr>
          <p:nvPr>
            <p:custDataLst>
              <p:tags r:id="rId7"/>
            </p:custDataLst>
          </p:nvPr>
        </p:nvPicPr>
        <p:blipFill>
          <a:blip r:embed="rId16"/>
          <a:stretch>
            <a:fillRect/>
          </a:stretch>
        </p:blipFill>
        <p:spPr>
          <a:xfrm>
            <a:off x="499694" y="2740099"/>
            <a:ext cx="6482080" cy="1727200"/>
          </a:xfrm>
          <a:prstGeom prst="rect">
            <a:avLst/>
          </a:prstGeom>
        </p:spPr>
      </p:pic>
    </p:spTree>
    <p:extLst>
      <p:ext uri="{BB962C8B-B14F-4D97-AF65-F5344CB8AC3E}">
        <p14:creationId xmlns:p14="http://schemas.microsoft.com/office/powerpoint/2010/main" val="31342966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EC918C17-E6BB-AF4F-8C5E-E7982F18B87A}"/>
              </a:ext>
            </a:extLst>
          </p:cNvPr>
          <p:cNvSpPr/>
          <p:nvPr/>
        </p:nvSpPr>
        <p:spPr>
          <a:xfrm>
            <a:off x="415669" y="1191191"/>
            <a:ext cx="8312662" cy="3031186"/>
          </a:xfrm>
          <a:prstGeom prst="rect">
            <a:avLst/>
          </a:prstGeom>
          <a:solidFill>
            <a:schemeClr val="accent1">
              <a:alpha val="147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Results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Model-free uncertainty bounds in a kernelized setting</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10" name="Picture 9"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he complexity inequality constraint is always active, i.e., for any $x \in \mathcal{X} \backslash X $ let $(c^\star,c_x^\star)$ be an optimizer, then &#10;&#9;\begin{equation}&#10;&#9;\begin{bmatrix}&#10;&#9;&#9;c ^\star\\&#10;&#9;&#9;c_x^\star&#10;&#9;\end{bmatrix}^\top &#10;&#9;\begin{bmatrix}&#10;&#9;&#9;K_{XX} &amp; K_{Xx} \\&#10;&#9;&#9;K_{xX} &amp; k(x,x)&#10;&#9;\end{bmatrix}^{-1} &#10;&#9;\begin{bmatrix}&#10;&#9;&#9;c^\star \\&#10;&#9;&#9;c_x^\star&#10;&#9;\end{bmatrix} = \Gamma^2. &#10;&#9;\nonumber&#10;&#9;\end{equation}&#10;\end{document}" title="IguanaTex Bitmap Display">
            <a:extLst>
              <a:ext uri="{FF2B5EF4-FFF2-40B4-BE49-F238E27FC236}">
                <a16:creationId xmlns:a16="http://schemas.microsoft.com/office/drawing/2014/main" id="{FF2B4174-2B2B-D846-9765-3826304799CE}"/>
              </a:ext>
            </a:extLst>
          </p:cNvPr>
          <p:cNvPicPr>
            <a:picLocks noChangeAspect="1"/>
          </p:cNvPicPr>
          <p:nvPr>
            <p:custDataLst>
              <p:tags r:id="rId1"/>
            </p:custDataLst>
          </p:nvPr>
        </p:nvPicPr>
        <p:blipFill>
          <a:blip r:embed="rId6"/>
          <a:stretch>
            <a:fillRect/>
          </a:stretch>
        </p:blipFill>
        <p:spPr>
          <a:xfrm>
            <a:off x="492970" y="1334882"/>
            <a:ext cx="8026400" cy="1198880"/>
          </a:xfrm>
          <a:prstGeom prst="rect">
            <a:avLst/>
          </a:prstGeom>
        </p:spPr>
      </p:pic>
      <p:pic>
        <p:nvPicPr>
          <p:cNvPr id="16" name="Picture 15"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9;If $\exists y_i$ such that $y_{i} &gt; {\normalfont C}(x_i)$ or $y_{i} &lt; \text{B}(x_i)$, then $\text{C}(x_i) - \text{B}(x_i) \leq \bar \delta$.&#10;\end{document}" title="IguanaTex Bitmap Display">
            <a:extLst>
              <a:ext uri="{FF2B5EF4-FFF2-40B4-BE49-F238E27FC236}">
                <a16:creationId xmlns:a16="http://schemas.microsoft.com/office/drawing/2014/main" id="{A0F0FF9D-03B0-1041-975C-212B58246605}"/>
              </a:ext>
            </a:extLst>
          </p:cNvPr>
          <p:cNvPicPr>
            <a:picLocks noChangeAspect="1"/>
          </p:cNvPicPr>
          <p:nvPr>
            <p:custDataLst>
              <p:tags r:id="rId2"/>
            </p:custDataLst>
          </p:nvPr>
        </p:nvPicPr>
        <p:blipFill>
          <a:blip r:embed="rId7"/>
          <a:stretch>
            <a:fillRect/>
          </a:stretch>
        </p:blipFill>
        <p:spPr>
          <a:xfrm>
            <a:off x="492970" y="2874972"/>
            <a:ext cx="7152640" cy="223520"/>
          </a:xfrm>
          <a:prstGeom prst="rect">
            <a:avLst/>
          </a:prstGeom>
        </p:spPr>
      </p:pic>
      <p:pic>
        <p:nvPicPr>
          <p:cNvPr id="21" name="Picture 20" descr="\documentclass{article}&#10;\usepackage{amsmath}&#10;\usepackage{amsfonts}&#10;\usepackage{dsfont}&#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Let $\mathds{P}1$ denote the finite-dimensional reformulation.&#10;&#9;Moreover, let $C_{{\normalfont 1}}(x)$ be the solution of $\mathds{P}1$ with a dataset $D_1 = \{(x_i,\mathsf{y}_i)\}_{i=1}^{d}$, and $C_{{\normalfont 2}}(x)$ the solution with $D_2 = D_1 \cup \{(x_{d+1},\mathsf{y}_{d+1})\}$, $\forall x_{d+1} \in \mathcal{X}, \mathsf{y}_{d+1} \in \mathbb{R}^{n_{d+1}}$. Then $C_{{\normalfont 2}}(x) \leq C_{{\normalfont 1}}(x)$ for any $x \in \Omega$. &#10;\end{document}" title="IguanaTex Bitmap Display">
            <a:extLst>
              <a:ext uri="{FF2B5EF4-FFF2-40B4-BE49-F238E27FC236}">
                <a16:creationId xmlns:a16="http://schemas.microsoft.com/office/drawing/2014/main" id="{A3804483-9687-2741-A1E7-F3D55D7DC950}"/>
              </a:ext>
            </a:extLst>
          </p:cNvPr>
          <p:cNvPicPr>
            <a:picLocks noChangeAspect="1"/>
          </p:cNvPicPr>
          <p:nvPr>
            <p:custDataLst>
              <p:tags r:id="rId3"/>
            </p:custDataLst>
          </p:nvPr>
        </p:nvPicPr>
        <p:blipFill>
          <a:blip r:embed="rId8"/>
          <a:stretch>
            <a:fillRect/>
          </a:stretch>
        </p:blipFill>
        <p:spPr>
          <a:xfrm>
            <a:off x="492970" y="3335576"/>
            <a:ext cx="8046720" cy="690880"/>
          </a:xfrm>
          <a:prstGeom prst="rect">
            <a:avLst/>
          </a:prstGeom>
        </p:spPr>
      </p:pic>
    </p:spTree>
    <p:extLst>
      <p:ext uri="{BB962C8B-B14F-4D97-AF65-F5344CB8AC3E}">
        <p14:creationId xmlns:p14="http://schemas.microsoft.com/office/powerpoint/2010/main" val="31250010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pic>
        <p:nvPicPr>
          <p:cNvPr id="4" name="Picture 3">
            <a:extLst>
              <a:ext uri="{FF2B5EF4-FFF2-40B4-BE49-F238E27FC236}">
                <a16:creationId xmlns:a16="http://schemas.microsoft.com/office/drawing/2014/main" id="{CC9B0022-F771-E94D-B618-4B9716AB6EBC}"/>
              </a:ext>
            </a:extLst>
          </p:cNvPr>
          <p:cNvPicPr>
            <a:picLocks noChangeAspect="1"/>
          </p:cNvPicPr>
          <p:nvPr/>
        </p:nvPicPr>
        <p:blipFill>
          <a:blip r:embed="rId3"/>
          <a:stretch>
            <a:fillRect/>
          </a:stretch>
        </p:blipFill>
        <p:spPr>
          <a:xfrm>
            <a:off x="1911075" y="604880"/>
            <a:ext cx="1536700" cy="1371600"/>
          </a:xfrm>
          <a:prstGeom prst="rect">
            <a:avLst/>
          </a:prstGeom>
        </p:spPr>
      </p:pic>
      <p:pic>
        <p:nvPicPr>
          <p:cNvPr id="6" name="Picture 5">
            <a:extLst>
              <a:ext uri="{FF2B5EF4-FFF2-40B4-BE49-F238E27FC236}">
                <a16:creationId xmlns:a16="http://schemas.microsoft.com/office/drawing/2014/main" id="{84AC6B81-81A9-4741-BCE0-3967E097EC6F}"/>
              </a:ext>
            </a:extLst>
          </p:cNvPr>
          <p:cNvPicPr>
            <a:picLocks noChangeAspect="1"/>
          </p:cNvPicPr>
          <p:nvPr/>
        </p:nvPicPr>
        <p:blipFill>
          <a:blip r:embed="rId4"/>
          <a:stretch>
            <a:fillRect/>
          </a:stretch>
        </p:blipFill>
        <p:spPr>
          <a:xfrm>
            <a:off x="3778061" y="604880"/>
            <a:ext cx="1536700" cy="1371600"/>
          </a:xfrm>
          <a:prstGeom prst="rect">
            <a:avLst/>
          </a:prstGeom>
        </p:spPr>
      </p:pic>
      <p:pic>
        <p:nvPicPr>
          <p:cNvPr id="9" name="Picture 8">
            <a:extLst>
              <a:ext uri="{FF2B5EF4-FFF2-40B4-BE49-F238E27FC236}">
                <a16:creationId xmlns:a16="http://schemas.microsoft.com/office/drawing/2014/main" id="{11066DA3-1E1B-5F46-8C14-33DA831CABF3}"/>
              </a:ext>
            </a:extLst>
          </p:cNvPr>
          <p:cNvPicPr>
            <a:picLocks noChangeAspect="1"/>
          </p:cNvPicPr>
          <p:nvPr/>
        </p:nvPicPr>
        <p:blipFill>
          <a:blip r:embed="rId5"/>
          <a:stretch>
            <a:fillRect/>
          </a:stretch>
        </p:blipFill>
        <p:spPr>
          <a:xfrm>
            <a:off x="5645048" y="604880"/>
            <a:ext cx="1536700" cy="1371600"/>
          </a:xfrm>
          <a:prstGeom prst="rect">
            <a:avLst/>
          </a:prstGeom>
        </p:spPr>
      </p:pic>
      <p:pic>
        <p:nvPicPr>
          <p:cNvPr id="11" name="Picture 10">
            <a:extLst>
              <a:ext uri="{FF2B5EF4-FFF2-40B4-BE49-F238E27FC236}">
                <a16:creationId xmlns:a16="http://schemas.microsoft.com/office/drawing/2014/main" id="{BE53E4B0-C945-9546-B123-5E1538F0E1BB}"/>
              </a:ext>
            </a:extLst>
          </p:cNvPr>
          <p:cNvPicPr>
            <a:picLocks noChangeAspect="1"/>
          </p:cNvPicPr>
          <p:nvPr/>
        </p:nvPicPr>
        <p:blipFill>
          <a:blip r:embed="rId6"/>
          <a:stretch>
            <a:fillRect/>
          </a:stretch>
        </p:blipFill>
        <p:spPr>
          <a:xfrm>
            <a:off x="1911075" y="2078082"/>
            <a:ext cx="1536700" cy="1371600"/>
          </a:xfrm>
          <a:prstGeom prst="rect">
            <a:avLst/>
          </a:prstGeom>
        </p:spPr>
      </p:pic>
      <p:pic>
        <p:nvPicPr>
          <p:cNvPr id="14" name="Picture 13">
            <a:extLst>
              <a:ext uri="{FF2B5EF4-FFF2-40B4-BE49-F238E27FC236}">
                <a16:creationId xmlns:a16="http://schemas.microsoft.com/office/drawing/2014/main" id="{BFC1D9B2-6724-DE49-8CA4-BD6FDB7FFE7E}"/>
              </a:ext>
            </a:extLst>
          </p:cNvPr>
          <p:cNvPicPr>
            <a:picLocks noChangeAspect="1"/>
          </p:cNvPicPr>
          <p:nvPr/>
        </p:nvPicPr>
        <p:blipFill>
          <a:blip r:embed="rId7"/>
          <a:stretch>
            <a:fillRect/>
          </a:stretch>
        </p:blipFill>
        <p:spPr>
          <a:xfrm>
            <a:off x="3778061" y="2078082"/>
            <a:ext cx="1536700" cy="1371600"/>
          </a:xfrm>
          <a:prstGeom prst="rect">
            <a:avLst/>
          </a:prstGeom>
        </p:spPr>
      </p:pic>
      <p:pic>
        <p:nvPicPr>
          <p:cNvPr id="16" name="Picture 15">
            <a:extLst>
              <a:ext uri="{FF2B5EF4-FFF2-40B4-BE49-F238E27FC236}">
                <a16:creationId xmlns:a16="http://schemas.microsoft.com/office/drawing/2014/main" id="{5E987623-C56F-824C-8A2C-DF07E4C2DABF}"/>
              </a:ext>
            </a:extLst>
          </p:cNvPr>
          <p:cNvPicPr>
            <a:picLocks noChangeAspect="1"/>
          </p:cNvPicPr>
          <p:nvPr/>
        </p:nvPicPr>
        <p:blipFill>
          <a:blip r:embed="rId8"/>
          <a:stretch>
            <a:fillRect/>
          </a:stretch>
        </p:blipFill>
        <p:spPr>
          <a:xfrm>
            <a:off x="5645048" y="2123492"/>
            <a:ext cx="1536700" cy="1371600"/>
          </a:xfrm>
          <a:prstGeom prst="rect">
            <a:avLst/>
          </a:prstGeom>
        </p:spPr>
      </p:pic>
      <p:pic>
        <p:nvPicPr>
          <p:cNvPr id="19" name="Picture 18">
            <a:extLst>
              <a:ext uri="{FF2B5EF4-FFF2-40B4-BE49-F238E27FC236}">
                <a16:creationId xmlns:a16="http://schemas.microsoft.com/office/drawing/2014/main" id="{C16D332F-6263-DE40-9AA6-4FA20820ED49}"/>
              </a:ext>
            </a:extLst>
          </p:cNvPr>
          <p:cNvPicPr>
            <a:picLocks noChangeAspect="1"/>
          </p:cNvPicPr>
          <p:nvPr/>
        </p:nvPicPr>
        <p:blipFill>
          <a:blip r:embed="rId9"/>
          <a:stretch>
            <a:fillRect/>
          </a:stretch>
        </p:blipFill>
        <p:spPr>
          <a:xfrm>
            <a:off x="1911075" y="3551284"/>
            <a:ext cx="1536700" cy="1371600"/>
          </a:xfrm>
          <a:prstGeom prst="rect">
            <a:avLst/>
          </a:prstGeom>
        </p:spPr>
      </p:pic>
      <p:pic>
        <p:nvPicPr>
          <p:cNvPr id="21" name="Picture 20">
            <a:extLst>
              <a:ext uri="{FF2B5EF4-FFF2-40B4-BE49-F238E27FC236}">
                <a16:creationId xmlns:a16="http://schemas.microsoft.com/office/drawing/2014/main" id="{59873172-872D-1345-97E5-A9BD7917E3F3}"/>
              </a:ext>
            </a:extLst>
          </p:cNvPr>
          <p:cNvPicPr>
            <a:picLocks noChangeAspect="1"/>
          </p:cNvPicPr>
          <p:nvPr/>
        </p:nvPicPr>
        <p:blipFill>
          <a:blip r:embed="rId10"/>
          <a:stretch>
            <a:fillRect/>
          </a:stretch>
        </p:blipFill>
        <p:spPr>
          <a:xfrm>
            <a:off x="5645048" y="3551284"/>
            <a:ext cx="1536700" cy="1371600"/>
          </a:xfrm>
          <a:prstGeom prst="rect">
            <a:avLst/>
          </a:prstGeom>
        </p:spPr>
      </p:pic>
      <p:pic>
        <p:nvPicPr>
          <p:cNvPr id="25" name="Picture 24">
            <a:extLst>
              <a:ext uri="{FF2B5EF4-FFF2-40B4-BE49-F238E27FC236}">
                <a16:creationId xmlns:a16="http://schemas.microsoft.com/office/drawing/2014/main" id="{E06CC8B5-DFF1-DE44-AA94-33E8263BA5D2}"/>
              </a:ext>
            </a:extLst>
          </p:cNvPr>
          <p:cNvPicPr>
            <a:picLocks noChangeAspect="1"/>
          </p:cNvPicPr>
          <p:nvPr/>
        </p:nvPicPr>
        <p:blipFill>
          <a:blip r:embed="rId11"/>
          <a:stretch>
            <a:fillRect/>
          </a:stretch>
        </p:blipFill>
        <p:spPr>
          <a:xfrm>
            <a:off x="3778061" y="3551284"/>
            <a:ext cx="1536700" cy="1371600"/>
          </a:xfrm>
          <a:prstGeom prst="rect">
            <a:avLst/>
          </a:prstGeom>
        </p:spPr>
      </p:pic>
    </p:spTree>
    <p:extLst>
      <p:ext uri="{BB962C8B-B14F-4D97-AF65-F5344CB8AC3E}">
        <p14:creationId xmlns:p14="http://schemas.microsoft.com/office/powerpoint/2010/main" val="35327370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Control sequence validation</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D464656-0092-2A49-82F0-EDB2FD6B4AD2}"/>
              </a:ext>
            </a:extLst>
          </p:cNvPr>
          <p:cNvSpPr txBox="1"/>
          <p:nvPr/>
        </p:nvSpPr>
        <p:spPr>
          <a:xfrm>
            <a:off x="415669" y="1154815"/>
            <a:ext cx="1352619" cy="342466"/>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CSTR system</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8" name="Picture 7"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9;\begin{align}&#10;&#9;&#9;\dot{c}_A(t) &amp;= u(t)(c_{A0}-c_A(t)) - \rho_1 c_A(t) - \rho_3 c_A^2(t)  \nonumber \\ &#10;&#9;&#9;\dot{c}_B(t) &amp;= -u(t)c_B(t) + \rho_1 c_A(t) - \rho_2 c_B^2(t)\nonumber&#10;&#9;\end{align}&#10;&#10;&#10;\end{document}" title="IguanaTex Bitmap Display">
            <a:extLst>
              <a:ext uri="{FF2B5EF4-FFF2-40B4-BE49-F238E27FC236}">
                <a16:creationId xmlns:a16="http://schemas.microsoft.com/office/drawing/2014/main" id="{E25A085B-0FDD-F249-B1B6-1ABA672EE10C}"/>
              </a:ext>
            </a:extLst>
          </p:cNvPr>
          <p:cNvPicPr>
            <a:picLocks noChangeAspect="1"/>
          </p:cNvPicPr>
          <p:nvPr>
            <p:custDataLst>
              <p:tags r:id="rId1"/>
            </p:custDataLst>
          </p:nvPr>
        </p:nvPicPr>
        <p:blipFill>
          <a:blip r:embed="rId8"/>
          <a:stretch>
            <a:fillRect/>
          </a:stretch>
        </p:blipFill>
        <p:spPr>
          <a:xfrm>
            <a:off x="513140" y="1509727"/>
            <a:ext cx="3982720" cy="568960"/>
          </a:xfrm>
          <a:prstGeom prst="rect">
            <a:avLst/>
          </a:prstGeom>
        </p:spPr>
      </p:pic>
      <p:sp>
        <p:nvSpPr>
          <p:cNvPr id="10" name="TextBox 9">
            <a:extLst>
              <a:ext uri="{FF2B5EF4-FFF2-40B4-BE49-F238E27FC236}">
                <a16:creationId xmlns:a16="http://schemas.microsoft.com/office/drawing/2014/main" id="{6A9D126B-7BA9-A048-AC03-FAE53B01FC84}"/>
              </a:ext>
            </a:extLst>
          </p:cNvPr>
          <p:cNvSpPr txBox="1"/>
          <p:nvPr/>
        </p:nvSpPr>
        <p:spPr>
          <a:xfrm>
            <a:off x="5133342" y="1020341"/>
            <a:ext cx="1352619" cy="342466"/>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Constraints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13" name="Picture 12"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1 \leq c_A \leq 3$&#10;&#10;\end{document}" title="IguanaTex Bitmap Display">
            <a:extLst>
              <a:ext uri="{FF2B5EF4-FFF2-40B4-BE49-F238E27FC236}">
                <a16:creationId xmlns:a16="http://schemas.microsoft.com/office/drawing/2014/main" id="{D6C201B0-971E-1845-BB00-11A4ED9A73F8}"/>
              </a:ext>
            </a:extLst>
          </p:cNvPr>
          <p:cNvPicPr>
            <a:picLocks noChangeAspect="1"/>
          </p:cNvPicPr>
          <p:nvPr>
            <p:custDataLst>
              <p:tags r:id="rId2"/>
            </p:custDataLst>
          </p:nvPr>
        </p:nvPicPr>
        <p:blipFill>
          <a:blip r:embed="rId9"/>
          <a:stretch>
            <a:fillRect/>
          </a:stretch>
        </p:blipFill>
        <p:spPr>
          <a:xfrm>
            <a:off x="5230812" y="1415594"/>
            <a:ext cx="934720" cy="162560"/>
          </a:xfrm>
          <a:prstGeom prst="rect">
            <a:avLst/>
          </a:prstGeom>
        </p:spPr>
      </p:pic>
      <p:pic>
        <p:nvPicPr>
          <p:cNvPr id="16" name="Picture 15"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0.5 \leq c_B \leq 2$&#10;&#10;\end{document}" title="IguanaTex Bitmap Display">
            <a:extLst>
              <a:ext uri="{FF2B5EF4-FFF2-40B4-BE49-F238E27FC236}">
                <a16:creationId xmlns:a16="http://schemas.microsoft.com/office/drawing/2014/main" id="{3CB08CA4-5AEB-374A-B0BE-A3FB578608CD}"/>
              </a:ext>
            </a:extLst>
          </p:cNvPr>
          <p:cNvPicPr>
            <a:picLocks noChangeAspect="1"/>
          </p:cNvPicPr>
          <p:nvPr>
            <p:custDataLst>
              <p:tags r:id="rId3"/>
            </p:custDataLst>
          </p:nvPr>
        </p:nvPicPr>
        <p:blipFill>
          <a:blip r:embed="rId10"/>
          <a:stretch>
            <a:fillRect/>
          </a:stretch>
        </p:blipFill>
        <p:spPr>
          <a:xfrm>
            <a:off x="6361558" y="1415594"/>
            <a:ext cx="1117600" cy="162560"/>
          </a:xfrm>
          <a:prstGeom prst="rect">
            <a:avLst/>
          </a:prstGeom>
        </p:spPr>
      </p:pic>
      <p:pic>
        <p:nvPicPr>
          <p:cNvPr id="19" name="Picture 18"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3 \leq u \leq 25$&#10;&#10;\end{document}" title="IguanaTex Bitmap Display">
            <a:extLst>
              <a:ext uri="{FF2B5EF4-FFF2-40B4-BE49-F238E27FC236}">
                <a16:creationId xmlns:a16="http://schemas.microsoft.com/office/drawing/2014/main" id="{59727A87-5AE8-D641-AAAC-FE3BB329553C}"/>
              </a:ext>
            </a:extLst>
          </p:cNvPr>
          <p:cNvPicPr>
            <a:picLocks noChangeAspect="1"/>
          </p:cNvPicPr>
          <p:nvPr>
            <p:custDataLst>
              <p:tags r:id="rId4"/>
            </p:custDataLst>
          </p:nvPr>
        </p:nvPicPr>
        <p:blipFill>
          <a:blip r:embed="rId11"/>
          <a:stretch>
            <a:fillRect/>
          </a:stretch>
        </p:blipFill>
        <p:spPr>
          <a:xfrm>
            <a:off x="7675820" y="1415594"/>
            <a:ext cx="955040" cy="162560"/>
          </a:xfrm>
          <a:prstGeom prst="rect">
            <a:avLst/>
          </a:prstGeom>
        </p:spPr>
      </p:pic>
      <p:sp>
        <p:nvSpPr>
          <p:cNvPr id="20" name="TextBox 19">
            <a:extLst>
              <a:ext uri="{FF2B5EF4-FFF2-40B4-BE49-F238E27FC236}">
                <a16:creationId xmlns:a16="http://schemas.microsoft.com/office/drawing/2014/main" id="{9A5DEF6D-C3C9-044F-8BF2-E40CB80BD0F0}"/>
              </a:ext>
            </a:extLst>
          </p:cNvPr>
          <p:cNvSpPr txBox="1"/>
          <p:nvPr/>
        </p:nvSpPr>
        <p:spPr>
          <a:xfrm>
            <a:off x="5133342" y="1618466"/>
            <a:ext cx="1926364" cy="342530"/>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Desired equilibrium</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25" name="Picture 24"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_A^{\text{ref}} = 2.14$, $c_B^{\text{ref}} = 1.09$&#10;&#10;\end{document}" title="IguanaTex Bitmap Display">
            <a:extLst>
              <a:ext uri="{FF2B5EF4-FFF2-40B4-BE49-F238E27FC236}">
                <a16:creationId xmlns:a16="http://schemas.microsoft.com/office/drawing/2014/main" id="{FC69EDF6-2090-964D-B002-AE9A65339B25}"/>
              </a:ext>
            </a:extLst>
          </p:cNvPr>
          <p:cNvPicPr>
            <a:picLocks noChangeAspect="1"/>
          </p:cNvPicPr>
          <p:nvPr>
            <p:custDataLst>
              <p:tags r:id="rId5"/>
            </p:custDataLst>
          </p:nvPr>
        </p:nvPicPr>
        <p:blipFill>
          <a:blip r:embed="rId12"/>
          <a:stretch>
            <a:fillRect/>
          </a:stretch>
        </p:blipFill>
        <p:spPr>
          <a:xfrm>
            <a:off x="5230812" y="2004727"/>
            <a:ext cx="1930400" cy="243840"/>
          </a:xfrm>
          <a:prstGeom prst="rect">
            <a:avLst/>
          </a:prstGeom>
        </p:spPr>
      </p:pic>
      <p:sp>
        <p:nvSpPr>
          <p:cNvPr id="26" name="TextBox 25">
            <a:extLst>
              <a:ext uri="{FF2B5EF4-FFF2-40B4-BE49-F238E27FC236}">
                <a16:creationId xmlns:a16="http://schemas.microsoft.com/office/drawing/2014/main" id="{14D0DA49-EE09-5D46-AFB7-FAC13992CB8E}"/>
              </a:ext>
            </a:extLst>
          </p:cNvPr>
          <p:cNvSpPr txBox="1"/>
          <p:nvPr/>
        </p:nvSpPr>
        <p:spPr>
          <a:xfrm>
            <a:off x="1756517" y="2934822"/>
            <a:ext cx="5630966" cy="896527"/>
          </a:xfrm>
          <a:prstGeom prst="rect">
            <a:avLst/>
          </a:prstGeom>
          <a:solidFill>
            <a:schemeClr val="bg1">
              <a:lumMod val="95000"/>
            </a:schemeClr>
          </a:solidFill>
        </p:spPr>
        <p:txBody>
          <a:bodyPr wrap="square" anchor="ctr">
            <a:spAutoFit/>
          </a:bodyPr>
          <a:lstStyle/>
          <a:p>
            <a:pPr algn="just">
              <a:lnSpc>
                <a:spcPct val="150000"/>
              </a:lnSpc>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 KRR model was learned from data and a </a:t>
            </a:r>
            <a:r>
              <a:rPr lang="en-GB" sz="1200" u="sng" dirty="0">
                <a:solidFill>
                  <a:srgbClr val="000000"/>
                </a:solidFill>
                <a:latin typeface="Helvetica" pitchFamily="2" charset="0"/>
                <a:ea typeface="Helvetica Neue" panose="02000503000000020004" pitchFamily="2" charset="0"/>
                <a:cs typeface="Helvetica Neue" panose="02000503000000020004" pitchFamily="2" charset="0"/>
              </a:rPr>
              <a:t>certainty-equivalence-based</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OCP was designed to drive the system close to the desired equilibrium from 4 distinct initial conditions, yielding (open-loop) sequences of control actions…</a:t>
            </a:r>
          </a:p>
        </p:txBody>
      </p:sp>
      <p:sp>
        <p:nvSpPr>
          <p:cNvPr id="27" name="TextBox 26">
            <a:extLst>
              <a:ext uri="{FF2B5EF4-FFF2-40B4-BE49-F238E27FC236}">
                <a16:creationId xmlns:a16="http://schemas.microsoft.com/office/drawing/2014/main" id="{8D33B497-BEC6-A04E-8F38-F0D68795EA76}"/>
              </a:ext>
            </a:extLst>
          </p:cNvPr>
          <p:cNvSpPr txBox="1"/>
          <p:nvPr/>
        </p:nvSpPr>
        <p:spPr>
          <a:xfrm>
            <a:off x="1756517" y="3983267"/>
            <a:ext cx="5630966" cy="342530"/>
          </a:xfrm>
          <a:prstGeom prst="rect">
            <a:avLst/>
          </a:prstGeom>
          <a:solidFill>
            <a:schemeClr val="bg1">
              <a:lumMod val="95000"/>
            </a:schemeClr>
          </a:solidFill>
        </p:spPr>
        <p:txBody>
          <a:bodyPr wrap="square" anchor="ctr">
            <a:spAutoFit/>
          </a:bodyPr>
          <a:lstStyle/>
          <a:p>
            <a:pPr algn="ctr">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How to verify if these will lead to constraints violations?</a:t>
            </a:r>
          </a:p>
        </p:txBody>
      </p:sp>
    </p:spTree>
    <p:extLst>
      <p:ext uri="{BB962C8B-B14F-4D97-AF65-F5344CB8AC3E}">
        <p14:creationId xmlns:p14="http://schemas.microsoft.com/office/powerpoint/2010/main" val="28239310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Control sequence validation</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D464656-0092-2A49-82F0-EDB2FD6B4AD2}"/>
              </a:ext>
            </a:extLst>
          </p:cNvPr>
          <p:cNvSpPr txBox="1"/>
          <p:nvPr/>
        </p:nvSpPr>
        <p:spPr>
          <a:xfrm>
            <a:off x="1711472" y="4207250"/>
            <a:ext cx="5641215" cy="461665"/>
          </a:xfrm>
          <a:prstGeom prst="rect">
            <a:avLst/>
          </a:prstGeom>
          <a:solidFill>
            <a:schemeClr val="bg1">
              <a:lumMod val="95000"/>
            </a:schemeClr>
          </a:solid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Phase portraits of the CSTR system under the same control inputs, </a:t>
            </a:r>
            <a:br>
              <a:rPr lang="en-GB" sz="1200" dirty="0">
                <a:solidFill>
                  <a:srgbClr val="000000"/>
                </a:solidFill>
                <a:latin typeface="Helvetica" pitchFamily="2" charset="0"/>
                <a:ea typeface="Helvetica Neue" panose="02000503000000020004" pitchFamily="2" charset="0"/>
                <a:cs typeface="Helvetica Neue" panose="02000503000000020004" pitchFamily="2" charset="0"/>
              </a:rPr>
            </a:b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but different uncertainty quantification techniques.</a:t>
            </a:r>
          </a:p>
        </p:txBody>
      </p:sp>
      <p:pic>
        <p:nvPicPr>
          <p:cNvPr id="5" name="Picture 4">
            <a:extLst>
              <a:ext uri="{FF2B5EF4-FFF2-40B4-BE49-F238E27FC236}">
                <a16:creationId xmlns:a16="http://schemas.microsoft.com/office/drawing/2014/main" id="{0C9167ED-3A99-7540-9ABC-825904CDAE64}"/>
              </a:ext>
            </a:extLst>
          </p:cNvPr>
          <p:cNvPicPr>
            <a:picLocks noChangeAspect="1"/>
          </p:cNvPicPr>
          <p:nvPr/>
        </p:nvPicPr>
        <p:blipFill>
          <a:blip r:embed="rId3"/>
          <a:stretch>
            <a:fillRect/>
          </a:stretch>
        </p:blipFill>
        <p:spPr>
          <a:xfrm>
            <a:off x="4532079" y="1264988"/>
            <a:ext cx="3471109" cy="2842041"/>
          </a:xfrm>
          <a:prstGeom prst="rect">
            <a:avLst/>
          </a:prstGeom>
        </p:spPr>
      </p:pic>
      <p:pic>
        <p:nvPicPr>
          <p:cNvPr id="7" name="Picture 6">
            <a:extLst>
              <a:ext uri="{FF2B5EF4-FFF2-40B4-BE49-F238E27FC236}">
                <a16:creationId xmlns:a16="http://schemas.microsoft.com/office/drawing/2014/main" id="{AA408D63-A990-8444-A254-082862EBD79C}"/>
              </a:ext>
            </a:extLst>
          </p:cNvPr>
          <p:cNvPicPr>
            <a:picLocks noChangeAspect="1"/>
          </p:cNvPicPr>
          <p:nvPr/>
        </p:nvPicPr>
        <p:blipFill>
          <a:blip r:embed="rId4"/>
          <a:stretch>
            <a:fillRect/>
          </a:stretch>
        </p:blipFill>
        <p:spPr>
          <a:xfrm>
            <a:off x="831519" y="1264988"/>
            <a:ext cx="3471109" cy="2842041"/>
          </a:xfrm>
          <a:prstGeom prst="rect">
            <a:avLst/>
          </a:prstGeom>
        </p:spPr>
      </p:pic>
    </p:spTree>
    <p:extLst>
      <p:ext uri="{BB962C8B-B14F-4D97-AF65-F5344CB8AC3E}">
        <p14:creationId xmlns:p14="http://schemas.microsoft.com/office/powerpoint/2010/main" val="42880129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Examples</a:t>
            </a:r>
            <a:endParaRPr lang="fr-CH" sz="2000" spc="-80" dirty="0"/>
          </a:p>
        </p:txBody>
      </p:sp>
      <p:sp>
        <p:nvSpPr>
          <p:cNvPr id="4" name="TextBox 3">
            <a:extLst>
              <a:ext uri="{FF2B5EF4-FFF2-40B4-BE49-F238E27FC236}">
                <a16:creationId xmlns:a16="http://schemas.microsoft.com/office/drawing/2014/main" id="{7D464656-0092-2A49-82F0-EDB2FD6B4AD2}"/>
              </a:ext>
            </a:extLst>
          </p:cNvPr>
          <p:cNvSpPr txBox="1"/>
          <p:nvPr/>
        </p:nvSpPr>
        <p:spPr>
          <a:xfrm>
            <a:off x="1864746" y="4462709"/>
            <a:ext cx="5641215" cy="461665"/>
          </a:xfrm>
          <a:prstGeom prst="rect">
            <a:avLst/>
          </a:prstGeom>
          <a:solidFill>
            <a:schemeClr val="bg1">
              <a:lumMod val="95000"/>
            </a:schemeClr>
          </a:solidFill>
        </p:spPr>
        <p:txBody>
          <a:bodyPr wrap="square" anchor="ctr">
            <a:spAutoFit/>
          </a:bodyPr>
          <a:lstStyle/>
          <a:p>
            <a:pPr algn="ctr">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State trajectories of the CSTR system under the same control inputs, </a:t>
            </a:r>
            <a:br>
              <a:rPr lang="en-GB" sz="1200" dirty="0">
                <a:solidFill>
                  <a:srgbClr val="000000"/>
                </a:solidFill>
                <a:latin typeface="Helvetica" pitchFamily="2" charset="0"/>
                <a:ea typeface="Helvetica Neue" panose="02000503000000020004" pitchFamily="2" charset="0"/>
                <a:cs typeface="Helvetica Neue" panose="02000503000000020004" pitchFamily="2" charset="0"/>
              </a:rPr>
            </a:b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but with different uncertainty quantification techniques.</a:t>
            </a:r>
          </a:p>
        </p:txBody>
      </p:sp>
      <p:pic>
        <p:nvPicPr>
          <p:cNvPr id="6" name="Picture 5">
            <a:extLst>
              <a:ext uri="{FF2B5EF4-FFF2-40B4-BE49-F238E27FC236}">
                <a16:creationId xmlns:a16="http://schemas.microsoft.com/office/drawing/2014/main" id="{DB518417-F450-B14A-ABD5-D2C52EAD6195}"/>
              </a:ext>
            </a:extLst>
          </p:cNvPr>
          <p:cNvPicPr>
            <a:picLocks noChangeAspect="1"/>
          </p:cNvPicPr>
          <p:nvPr/>
        </p:nvPicPr>
        <p:blipFill>
          <a:blip r:embed="rId3"/>
          <a:stretch>
            <a:fillRect/>
          </a:stretch>
        </p:blipFill>
        <p:spPr>
          <a:xfrm>
            <a:off x="1977651" y="2369238"/>
            <a:ext cx="5188697" cy="1961082"/>
          </a:xfrm>
          <a:prstGeom prst="rect">
            <a:avLst/>
          </a:prstGeom>
        </p:spPr>
      </p:pic>
      <p:pic>
        <p:nvPicPr>
          <p:cNvPr id="9" name="Picture 8">
            <a:extLst>
              <a:ext uri="{FF2B5EF4-FFF2-40B4-BE49-F238E27FC236}">
                <a16:creationId xmlns:a16="http://schemas.microsoft.com/office/drawing/2014/main" id="{A9BD4597-383F-7A4D-981A-83D687E603DC}"/>
              </a:ext>
            </a:extLst>
          </p:cNvPr>
          <p:cNvPicPr>
            <a:picLocks noChangeAspect="1"/>
          </p:cNvPicPr>
          <p:nvPr/>
        </p:nvPicPr>
        <p:blipFill rotWithShape="1">
          <a:blip r:embed="rId4"/>
          <a:srcRect b="8405"/>
          <a:stretch/>
        </p:blipFill>
        <p:spPr>
          <a:xfrm>
            <a:off x="1977651" y="429786"/>
            <a:ext cx="5188697" cy="1796241"/>
          </a:xfrm>
          <a:prstGeom prst="rect">
            <a:avLst/>
          </a:prstGeom>
        </p:spPr>
      </p:pic>
    </p:spTree>
    <p:extLst>
      <p:ext uri="{BB962C8B-B14F-4D97-AF65-F5344CB8AC3E}">
        <p14:creationId xmlns:p14="http://schemas.microsoft.com/office/powerpoint/2010/main" val="105387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2800620" cy="399801"/>
          </a:xfrm>
        </p:spPr>
        <p:txBody>
          <a:bodyPr anchor="ctr">
            <a:noAutofit/>
          </a:bodyPr>
          <a:lstStyle/>
          <a:p>
            <a:pPr>
              <a:lnSpc>
                <a:spcPct val="100000"/>
              </a:lnSpc>
            </a:pPr>
            <a:r>
              <a:rPr lang="en-US" sz="2000" dirty="0"/>
              <a:t>Jury composition</a:t>
            </a:r>
            <a:endParaRPr lang="fr-CH" sz="2000" spc="-80" dirty="0"/>
          </a:p>
        </p:txBody>
      </p:sp>
      <p:sp>
        <p:nvSpPr>
          <p:cNvPr id="14" name="Rectangle 13">
            <a:extLst>
              <a:ext uri="{FF2B5EF4-FFF2-40B4-BE49-F238E27FC236}">
                <a16:creationId xmlns:a16="http://schemas.microsoft.com/office/drawing/2014/main" id="{744A61C1-3AA6-354F-9C0F-923B376AC088}"/>
              </a:ext>
            </a:extLst>
          </p:cNvPr>
          <p:cNvSpPr/>
          <p:nvPr/>
        </p:nvSpPr>
        <p:spPr>
          <a:xfrm>
            <a:off x="778682" y="483750"/>
            <a:ext cx="3596626" cy="1519711"/>
          </a:xfrm>
          <a:prstGeom prst="rect">
            <a:avLst/>
          </a:prstGeom>
        </p:spPr>
        <p:txBody>
          <a:bodyPr wrap="none">
            <a:spAutoFit/>
          </a:bodyPr>
          <a:lstStyle/>
          <a:p>
            <a:pPr marL="171450" indent="-171450">
              <a:lnSpc>
                <a:spcPct val="200000"/>
              </a:lnSpc>
              <a:buFont typeface="Arial" panose="020B0604020202020204" pitchFamily="34" charset="0"/>
              <a:buChar char="•"/>
            </a:pPr>
            <a:r>
              <a:rPr lang="en-GB" sz="1200" dirty="0">
                <a:latin typeface="Helvetica" pitchFamily="2" charset="0"/>
              </a:rPr>
              <a:t>Prof. Giancarlo Ferrari-</a:t>
            </a:r>
            <a:r>
              <a:rPr lang="en-GB" sz="1200" dirty="0" err="1">
                <a:latin typeface="Helvetica" pitchFamily="2" charset="0"/>
              </a:rPr>
              <a:t>Trecate</a:t>
            </a:r>
            <a:r>
              <a:rPr lang="en-GB" sz="1200" dirty="0">
                <a:latin typeface="Helvetica" pitchFamily="2" charset="0"/>
              </a:rPr>
              <a:t> – Jury President</a:t>
            </a:r>
          </a:p>
          <a:p>
            <a:pPr marL="171450" indent="-171450">
              <a:lnSpc>
                <a:spcPct val="200000"/>
              </a:lnSpc>
              <a:buFont typeface="Arial" panose="020B0604020202020204" pitchFamily="34" charset="0"/>
              <a:buChar char="•"/>
            </a:pPr>
            <a:r>
              <a:rPr lang="en-GB" sz="1200" dirty="0">
                <a:latin typeface="Helvetica" pitchFamily="2" charset="0"/>
              </a:rPr>
              <a:t>Prof. Roy Smith – Internal Examiner</a:t>
            </a:r>
          </a:p>
          <a:p>
            <a:pPr marL="171450" indent="-171450">
              <a:lnSpc>
                <a:spcPct val="200000"/>
              </a:lnSpc>
              <a:buFont typeface="Arial" panose="020B0604020202020204" pitchFamily="34" charset="0"/>
              <a:buChar char="•"/>
            </a:pPr>
            <a:r>
              <a:rPr lang="en-GB" sz="1200" dirty="0">
                <a:latin typeface="Helvetica" pitchFamily="2" charset="0"/>
              </a:rPr>
              <a:t>Prof. Sandra </a:t>
            </a:r>
            <a:r>
              <a:rPr lang="en-GB" sz="1200" dirty="0" err="1">
                <a:latin typeface="Helvetica" pitchFamily="2" charset="0"/>
              </a:rPr>
              <a:t>Hirche</a:t>
            </a:r>
            <a:r>
              <a:rPr lang="en-GB" sz="1200" dirty="0">
                <a:latin typeface="Helvetica" pitchFamily="2" charset="0"/>
              </a:rPr>
              <a:t> – External Examiner</a:t>
            </a:r>
          </a:p>
          <a:p>
            <a:pPr marL="171450" indent="-171450">
              <a:lnSpc>
                <a:spcPct val="200000"/>
              </a:lnSpc>
              <a:buFont typeface="Arial" panose="020B0604020202020204" pitchFamily="34" charset="0"/>
              <a:buChar char="•"/>
            </a:pPr>
            <a:r>
              <a:rPr lang="en-GB" sz="1200" dirty="0">
                <a:latin typeface="Helvetica" pitchFamily="2" charset="0"/>
              </a:rPr>
              <a:t>Prof. Lorenzo </a:t>
            </a:r>
            <a:r>
              <a:rPr lang="en-GB" sz="1200" dirty="0" err="1">
                <a:latin typeface="Helvetica" pitchFamily="2" charset="0"/>
              </a:rPr>
              <a:t>Fagiano</a:t>
            </a:r>
            <a:r>
              <a:rPr lang="en-GB" sz="1200" dirty="0">
                <a:latin typeface="Helvetica" pitchFamily="2" charset="0"/>
              </a:rPr>
              <a:t> – </a:t>
            </a:r>
            <a:r>
              <a:rPr lang="en-GB" sz="1200" dirty="0" err="1">
                <a:latin typeface="Helvetica" pitchFamily="2" charset="0"/>
              </a:rPr>
              <a:t>Exaternal</a:t>
            </a:r>
            <a:r>
              <a:rPr lang="en-GB" sz="1200" dirty="0">
                <a:latin typeface="Helvetica" pitchFamily="2" charset="0"/>
              </a:rPr>
              <a:t> Examiner</a:t>
            </a:r>
            <a:endParaRPr lang="en-GB" sz="1200" dirty="0">
              <a:effectLst/>
              <a:latin typeface="Helvetica" pitchFamily="2" charset="0"/>
            </a:endParaRPr>
          </a:p>
        </p:txBody>
      </p:sp>
      <p:sp>
        <p:nvSpPr>
          <p:cNvPr id="20" name="Titre 1">
            <a:extLst>
              <a:ext uri="{FF2B5EF4-FFF2-40B4-BE49-F238E27FC236}">
                <a16:creationId xmlns:a16="http://schemas.microsoft.com/office/drawing/2014/main" id="{283D1464-7761-1B4F-B504-3A800E70682E}"/>
              </a:ext>
            </a:extLst>
          </p:cNvPr>
          <p:cNvSpPr txBox="1">
            <a:spLocks/>
          </p:cNvSpPr>
          <p:nvPr/>
        </p:nvSpPr>
        <p:spPr>
          <a:xfrm>
            <a:off x="778682" y="2371849"/>
            <a:ext cx="3996517" cy="399801"/>
          </a:xfrm>
          <a:prstGeom prst="rect">
            <a:avLst/>
          </a:prstGeom>
        </p:spPr>
        <p:txBody>
          <a:bodyPr vert="horz" lIns="180000" tIns="0" rIns="72000" bIns="46800" rtlCol="0" anchor="ctr">
            <a:noAutofit/>
          </a:bodyPr>
          <a:lst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nSpc>
                <a:spcPct val="100000"/>
              </a:lnSpc>
            </a:pPr>
            <a:r>
              <a:rPr lang="en-US" sz="2000" dirty="0"/>
              <a:t>About the doctoral candidate</a:t>
            </a:r>
            <a:endParaRPr lang="fr-CH" sz="2000" spc="-80" dirty="0"/>
          </a:p>
        </p:txBody>
      </p:sp>
      <p:sp>
        <p:nvSpPr>
          <p:cNvPr id="26" name="Rectangle 25">
            <a:extLst>
              <a:ext uri="{FF2B5EF4-FFF2-40B4-BE49-F238E27FC236}">
                <a16:creationId xmlns:a16="http://schemas.microsoft.com/office/drawing/2014/main" id="{434BA44E-34B2-7C47-857C-E1F6515E252C}"/>
              </a:ext>
            </a:extLst>
          </p:cNvPr>
          <p:cNvSpPr/>
          <p:nvPr/>
        </p:nvSpPr>
        <p:spPr>
          <a:xfrm>
            <a:off x="803323" y="2770707"/>
            <a:ext cx="6744105" cy="1150380"/>
          </a:xfrm>
          <a:prstGeom prst="rect">
            <a:avLst/>
          </a:prstGeom>
        </p:spPr>
        <p:txBody>
          <a:bodyPr wrap="square">
            <a:spAutoFit/>
          </a:bodyPr>
          <a:lstStyle/>
          <a:p>
            <a:pPr marL="171450" indent="-171450">
              <a:lnSpc>
                <a:spcPct val="200000"/>
              </a:lnSpc>
              <a:buFont typeface="Arial" panose="020B0604020202020204" pitchFamily="34" charset="0"/>
              <a:buChar char="•"/>
            </a:pPr>
            <a:r>
              <a:rPr lang="en-GB" sz="1200" dirty="0">
                <a:effectLst/>
                <a:latin typeface="Helvetica" pitchFamily="2" charset="0"/>
              </a:rPr>
              <a:t>Emilio </a:t>
            </a:r>
            <a:r>
              <a:rPr lang="en-GB" sz="1200" dirty="0" err="1">
                <a:effectLst/>
                <a:latin typeface="Helvetica" pitchFamily="2" charset="0"/>
              </a:rPr>
              <a:t>Tanowe</a:t>
            </a:r>
            <a:r>
              <a:rPr lang="en-GB" sz="1200" dirty="0">
                <a:effectLst/>
                <a:latin typeface="Helvetica" pitchFamily="2" charset="0"/>
              </a:rPr>
              <a:t> Maddalena, Brazilian and Italian</a:t>
            </a:r>
          </a:p>
          <a:p>
            <a:pPr marL="171450" indent="-171450">
              <a:lnSpc>
                <a:spcPct val="200000"/>
              </a:lnSpc>
              <a:buFont typeface="Arial" panose="020B0604020202020204" pitchFamily="34" charset="0"/>
              <a:buChar char="•"/>
            </a:pPr>
            <a:r>
              <a:rPr lang="en-GB" sz="1200" dirty="0">
                <a:latin typeface="Helvetica" pitchFamily="2" charset="0"/>
              </a:rPr>
              <a:t>Thesis director: prof. Colin Neil Jones</a:t>
            </a:r>
            <a:endParaRPr lang="en-GB" sz="1200" dirty="0">
              <a:effectLst/>
              <a:latin typeface="Helvetica" pitchFamily="2" charset="0"/>
            </a:endParaRPr>
          </a:p>
          <a:p>
            <a:pPr marL="171450" indent="-171450">
              <a:lnSpc>
                <a:spcPct val="200000"/>
              </a:lnSpc>
              <a:buFont typeface="Arial" panose="020B0604020202020204" pitchFamily="34" charset="0"/>
              <a:buChar char="•"/>
            </a:pPr>
            <a:r>
              <a:rPr lang="en-GB" sz="1200" dirty="0">
                <a:latin typeface="Helvetica" pitchFamily="2" charset="0"/>
              </a:rPr>
              <a:t>PhD candidate within the EPFL EDEE Doctoral School from Sep. 2018 – Mar. 2023</a:t>
            </a:r>
            <a:endParaRPr lang="en-GB" sz="1200" dirty="0">
              <a:effectLst/>
              <a:latin typeface="Helvetica" pitchFamily="2" charset="0"/>
            </a:endParaRPr>
          </a:p>
        </p:txBody>
      </p:sp>
      <p:pic>
        <p:nvPicPr>
          <p:cNvPr id="10" name="Picture 9" descr="Logo&#10;&#10;Description automatically generated">
            <a:extLst>
              <a:ext uri="{FF2B5EF4-FFF2-40B4-BE49-F238E27FC236}">
                <a16:creationId xmlns:a16="http://schemas.microsoft.com/office/drawing/2014/main" id="{033D7FB6-55A4-FC45-93B1-B24B344B8FCA}"/>
              </a:ext>
            </a:extLst>
          </p:cNvPr>
          <p:cNvPicPr>
            <a:picLocks noChangeAspect="1"/>
          </p:cNvPicPr>
          <p:nvPr/>
        </p:nvPicPr>
        <p:blipFill>
          <a:blip r:embed="rId3"/>
          <a:stretch>
            <a:fillRect/>
          </a:stretch>
        </p:blipFill>
        <p:spPr>
          <a:xfrm>
            <a:off x="2608940" y="140765"/>
            <a:ext cx="336000" cy="288000"/>
          </a:xfrm>
          <a:prstGeom prst="rect">
            <a:avLst/>
          </a:prstGeom>
        </p:spPr>
      </p:pic>
      <p:pic>
        <p:nvPicPr>
          <p:cNvPr id="12" name="Picture 11" descr="Icon&#10;&#10;Description automatically generated">
            <a:extLst>
              <a:ext uri="{FF2B5EF4-FFF2-40B4-BE49-F238E27FC236}">
                <a16:creationId xmlns:a16="http://schemas.microsoft.com/office/drawing/2014/main" id="{DA306E93-B568-2147-B134-187848949AEF}"/>
              </a:ext>
            </a:extLst>
          </p:cNvPr>
          <p:cNvPicPr>
            <a:picLocks noChangeAspect="1"/>
          </p:cNvPicPr>
          <p:nvPr/>
        </p:nvPicPr>
        <p:blipFill>
          <a:blip r:embed="rId4"/>
          <a:stretch>
            <a:fillRect/>
          </a:stretch>
        </p:blipFill>
        <p:spPr>
          <a:xfrm>
            <a:off x="3705225" y="2409278"/>
            <a:ext cx="378000" cy="324000"/>
          </a:xfrm>
          <a:prstGeom prst="rect">
            <a:avLst/>
          </a:prstGeom>
        </p:spPr>
      </p:pic>
    </p:spTree>
    <p:extLst>
      <p:ext uri="{BB962C8B-B14F-4D97-AF65-F5344CB8AC3E}">
        <p14:creationId xmlns:p14="http://schemas.microsoft.com/office/powerpoint/2010/main" val="28951502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Conclusion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Final remarks and future investigations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38FD0B12-60DA-284A-9DD2-7C244AB25AEC}"/>
              </a:ext>
            </a:extLst>
          </p:cNvPr>
          <p:cNvSpPr txBox="1"/>
          <p:nvPr/>
        </p:nvSpPr>
        <p:spPr>
          <a:xfrm>
            <a:off x="415669" y="1086577"/>
            <a:ext cx="8312662" cy="3908955"/>
          </a:xfrm>
          <a:prstGeom prst="rect">
            <a:avLst/>
          </a:prstGeom>
          <a:noFill/>
        </p:spPr>
        <p:txBody>
          <a:bodyPr wrap="square" anchor="ctr">
            <a:spAutoFit/>
          </a:bodyPr>
          <a:lstStyle/>
          <a:p>
            <a:pPr marL="171450" indent="-171450" algn="just">
              <a:lnSpc>
                <a:spcPct val="150000"/>
              </a:lnSpc>
              <a:spcAft>
                <a:spcPts val="1000"/>
              </a:spcAft>
              <a:buFont typeface="Arial" panose="020B0604020202020204" pitchFamily="34" charset="0"/>
              <a:buChar char="•"/>
            </a:pP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Kernel-based error-bounds were extended to handle noisy data</a:t>
            </a:r>
          </a:p>
          <a:p>
            <a:pPr marL="171450" indent="-171450" algn="just">
              <a:lnSpc>
                <a:spcPct val="150000"/>
              </a:lnSpc>
              <a:spcAft>
                <a:spcPts val="1000"/>
              </a:spcAft>
              <a:buFont typeface="Arial" panose="020B0604020202020204" pitchFamily="34" charset="0"/>
              <a:buChar char="•"/>
            </a:pP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Novel uncertainty quantification techniques were put forward</a:t>
            </a:r>
          </a:p>
          <a:p>
            <a:pPr marL="171450" indent="-171450" algn="just">
              <a:lnSpc>
                <a:spcPct val="150000"/>
              </a:lnSpc>
              <a:spcAft>
                <a:spcPts val="1000"/>
              </a:spcAft>
              <a:buFont typeface="Arial" panose="020B0604020202020204" pitchFamily="34" charset="0"/>
              <a:buChar char="•"/>
            </a:pP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Directions for possible future investigations include:</a:t>
            </a:r>
          </a:p>
          <a:p>
            <a:pPr marL="514350" lvl="1" indent="-171450" algn="just">
              <a:lnSpc>
                <a:spcPct val="150000"/>
              </a:lnSpc>
              <a:spcAft>
                <a:spcPts val="1000"/>
              </a:spcAft>
              <a:buFont typeface="Arial" panose="020B0604020202020204" pitchFamily="34" charset="0"/>
              <a:buChar char="•"/>
            </a:pP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Establishing </a:t>
            </a:r>
            <a:r>
              <a:rPr lang="en-GB" sz="1600" dirty="0">
                <a:solidFill>
                  <a:srgbClr val="FF0000"/>
                </a:solidFill>
                <a:latin typeface="Helvetica" pitchFamily="2" charset="0"/>
                <a:ea typeface="Helvetica Neue" panose="02000503000000020004" pitchFamily="2" charset="0"/>
                <a:cs typeface="Helvetica Neue" panose="02000503000000020004" pitchFamily="2" charset="0"/>
              </a:rPr>
              <a:t>continuity properties </a:t>
            </a: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for         and</a:t>
            </a:r>
          </a:p>
          <a:p>
            <a:pPr marL="514350" lvl="1" indent="-171450" algn="just">
              <a:lnSpc>
                <a:spcPct val="150000"/>
              </a:lnSpc>
              <a:spcAft>
                <a:spcPts val="1000"/>
              </a:spcAft>
              <a:buFont typeface="Arial" panose="020B0604020202020204" pitchFamily="34" charset="0"/>
              <a:buChar char="•"/>
            </a:pP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Covering the case of </a:t>
            </a:r>
            <a:r>
              <a:rPr lang="en-GB" sz="1600" dirty="0">
                <a:solidFill>
                  <a:srgbClr val="FF0000"/>
                </a:solidFill>
                <a:latin typeface="Helvetica" pitchFamily="2" charset="0"/>
                <a:ea typeface="Helvetica Neue" panose="02000503000000020004" pitchFamily="2" charset="0"/>
                <a:cs typeface="Helvetica Neue" panose="02000503000000020004" pitchFamily="2" charset="0"/>
              </a:rPr>
              <a:t>uncertain inputs</a:t>
            </a:r>
          </a:p>
          <a:p>
            <a:pPr marL="514350" lvl="1" indent="-171450" algn="just">
              <a:lnSpc>
                <a:spcPct val="150000"/>
              </a:lnSpc>
              <a:spcAft>
                <a:spcPts val="1000"/>
              </a:spcAft>
              <a:buFont typeface="Arial" panose="020B0604020202020204" pitchFamily="34" charset="0"/>
              <a:buChar char="•"/>
            </a:pP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Devising a kernel-based MPC algorithm that is </a:t>
            </a:r>
            <a:r>
              <a:rPr lang="en-GB" sz="1600" dirty="0">
                <a:solidFill>
                  <a:srgbClr val="FF0000"/>
                </a:solidFill>
                <a:latin typeface="Helvetica" pitchFamily="2" charset="0"/>
                <a:ea typeface="Helvetica Neue" panose="02000503000000020004" pitchFamily="2" charset="0"/>
                <a:cs typeface="Helvetica Neue" panose="02000503000000020004" pitchFamily="2" charset="0"/>
              </a:rPr>
              <a:t>optimistic</a:t>
            </a: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 rather than pessimistic</a:t>
            </a:r>
          </a:p>
          <a:p>
            <a:pPr marL="171450" indent="-171450" algn="just">
              <a:lnSpc>
                <a:spcPct val="150000"/>
              </a:lnSpc>
              <a:spcAft>
                <a:spcPts val="1000"/>
              </a:spcAft>
              <a:buFont typeface="Arial" panose="020B0604020202020204" pitchFamily="34" charset="0"/>
              <a:buChar char="•"/>
            </a:pPr>
            <a:endParaRPr lang="en-GB" sz="1600" dirty="0">
              <a:solidFill>
                <a:srgbClr val="000000"/>
              </a:solidFill>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endParaRPr lang="en-GB" sz="16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6" name="Picture 5"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x)$&#10;&#10;\end{document}" title="IguanaTex Bitmap Display">
            <a:extLst>
              <a:ext uri="{FF2B5EF4-FFF2-40B4-BE49-F238E27FC236}">
                <a16:creationId xmlns:a16="http://schemas.microsoft.com/office/drawing/2014/main" id="{88E9F20B-B5EA-C94D-959A-EFFEDF1C53FD}"/>
              </a:ext>
            </a:extLst>
          </p:cNvPr>
          <p:cNvPicPr>
            <a:picLocks noChangeAspect="1"/>
          </p:cNvPicPr>
          <p:nvPr>
            <p:custDataLst>
              <p:tags r:id="rId1"/>
            </p:custDataLst>
          </p:nvPr>
        </p:nvPicPr>
        <p:blipFill>
          <a:blip r:embed="rId5"/>
          <a:stretch>
            <a:fillRect/>
          </a:stretch>
        </p:blipFill>
        <p:spPr>
          <a:xfrm>
            <a:off x="4338616" y="2745068"/>
            <a:ext cx="386080" cy="203200"/>
          </a:xfrm>
          <a:prstGeom prst="rect">
            <a:avLst/>
          </a:prstGeom>
        </p:spPr>
      </p:pic>
      <p:pic>
        <p:nvPicPr>
          <p:cNvPr id="9" name="Picture 8" descr="\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B$(x)$&#10;&#10;\end{document}" title="IguanaTex Bitmap Display">
            <a:extLst>
              <a:ext uri="{FF2B5EF4-FFF2-40B4-BE49-F238E27FC236}">
                <a16:creationId xmlns:a16="http://schemas.microsoft.com/office/drawing/2014/main" id="{F63B1A12-6EA5-3042-A4CA-D4FBBE22A17C}"/>
              </a:ext>
            </a:extLst>
          </p:cNvPr>
          <p:cNvPicPr>
            <a:picLocks noChangeAspect="1"/>
          </p:cNvPicPr>
          <p:nvPr>
            <p:custDataLst>
              <p:tags r:id="rId2"/>
            </p:custDataLst>
          </p:nvPr>
        </p:nvPicPr>
        <p:blipFill>
          <a:blip r:embed="rId6"/>
          <a:stretch>
            <a:fillRect/>
          </a:stretch>
        </p:blipFill>
        <p:spPr>
          <a:xfrm>
            <a:off x="5196986" y="2745068"/>
            <a:ext cx="386080" cy="203200"/>
          </a:xfrm>
          <a:prstGeom prst="rect">
            <a:avLst/>
          </a:prstGeom>
        </p:spPr>
      </p:pic>
    </p:spTree>
    <p:extLst>
      <p:ext uri="{BB962C8B-B14F-4D97-AF65-F5344CB8AC3E}">
        <p14:creationId xmlns:p14="http://schemas.microsoft.com/office/powerpoint/2010/main" val="2889319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Part 2</a:t>
            </a:r>
            <a:endParaRPr lang="fr-CH" sz="2000" spc="-80" dirty="0"/>
          </a:p>
        </p:txBody>
      </p:sp>
      <p:sp>
        <p:nvSpPr>
          <p:cNvPr id="5" name="Rectangle 4">
            <a:extLst>
              <a:ext uri="{FF2B5EF4-FFF2-40B4-BE49-F238E27FC236}">
                <a16:creationId xmlns:a16="http://schemas.microsoft.com/office/drawing/2014/main" id="{241CACAA-8273-C24B-88D8-2E311B232FE8}"/>
              </a:ext>
            </a:extLst>
          </p:cNvPr>
          <p:cNvSpPr/>
          <p:nvPr/>
        </p:nvSpPr>
        <p:spPr>
          <a:xfrm>
            <a:off x="2160971" y="608948"/>
            <a:ext cx="4822058" cy="9077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t"/>
          <a:lstStyle/>
          <a:p>
            <a:pPr algn="ctr">
              <a:lnSpc>
                <a:spcPts val="3240"/>
              </a:lnSpc>
              <a:spcAft>
                <a:spcPts val="400"/>
              </a:spcAft>
            </a:pPr>
            <a:r>
              <a:rPr lang="en-GB" sz="1600" b="1" dirty="0">
                <a:solidFill>
                  <a:schemeClr val="bg1"/>
                </a:solidFill>
                <a:latin typeface="Helvetica" pitchFamily="2" charset="0"/>
              </a:rPr>
              <a:t>Building temperature control through Gaussian process and model predictive control</a:t>
            </a:r>
            <a:endParaRPr lang="en-GB" sz="1600" b="1" dirty="0">
              <a:solidFill>
                <a:srgbClr val="FFFFFF"/>
              </a:solidFill>
              <a:latin typeface="Helvetica" pitchFamily="2" charset="0"/>
            </a:endParaRPr>
          </a:p>
        </p:txBody>
      </p:sp>
      <p:sp>
        <p:nvSpPr>
          <p:cNvPr id="12" name="TextBox 11">
            <a:extLst>
              <a:ext uri="{FF2B5EF4-FFF2-40B4-BE49-F238E27FC236}">
                <a16:creationId xmlns:a16="http://schemas.microsoft.com/office/drawing/2014/main" id="{DF878CB4-2D43-F14C-A8B2-BDC8469DE2AD}"/>
              </a:ext>
            </a:extLst>
          </p:cNvPr>
          <p:cNvSpPr txBox="1"/>
          <p:nvPr/>
        </p:nvSpPr>
        <p:spPr>
          <a:xfrm>
            <a:off x="766023" y="1712492"/>
            <a:ext cx="7611954" cy="2389180"/>
          </a:xfrm>
          <a:prstGeom prst="rect">
            <a:avLst/>
          </a:prstGeom>
          <a:solidFill>
            <a:srgbClr val="0070C0">
              <a:alpha val="13119"/>
            </a:srgbClr>
          </a:solidFill>
        </p:spPr>
        <p:txBody>
          <a:bodyPr wrap="square">
            <a:spAutoFit/>
          </a:bodyPr>
          <a:lstStyle/>
          <a:p>
            <a:pPr algn="just">
              <a:lnSpc>
                <a:spcPct val="150000"/>
              </a:lnSpc>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Published works:</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Di Natale, Lian, </a:t>
            </a: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Shi, Jones. “Lessons learned from data-driven building control experiments: Contrasting Gaussian process-based MPC, bilevel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DeePC</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and deep reinforcement learning.” CDC (2022).</a:t>
            </a:r>
            <a:endParaRPr lang="en-GB" sz="1600" dirty="0">
              <a:solidFill>
                <a:srgbClr val="000000"/>
              </a:solidFill>
              <a:effectLst/>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Müller, Dos Santos, Salzmann, Jones. “Experimental data-driven model predictive control of a hospital HVAC system during regular use.” Energy and Buildings (2022).</a:t>
            </a: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Lian, Jones. “Data-driven methods for building control—A review and promising future directions.” Control Engineering Practice (2020).</a:t>
            </a:r>
          </a:p>
        </p:txBody>
      </p:sp>
    </p:spTree>
    <p:extLst>
      <p:ext uri="{BB962C8B-B14F-4D97-AF65-F5344CB8AC3E}">
        <p14:creationId xmlns:p14="http://schemas.microsoft.com/office/powerpoint/2010/main" val="9782653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4" name="Picture 3">
            <a:extLst>
              <a:ext uri="{FF2B5EF4-FFF2-40B4-BE49-F238E27FC236}">
                <a16:creationId xmlns:a16="http://schemas.microsoft.com/office/drawing/2014/main" id="{FA67ED76-3D88-3346-B7C7-C8A03EACC1E5}"/>
              </a:ext>
            </a:extLst>
          </p:cNvPr>
          <p:cNvPicPr>
            <a:picLocks noChangeAspect="1"/>
          </p:cNvPicPr>
          <p:nvPr/>
        </p:nvPicPr>
        <p:blipFill>
          <a:blip r:embed="rId3"/>
          <a:stretch>
            <a:fillRect/>
          </a:stretch>
        </p:blipFill>
        <p:spPr>
          <a:xfrm>
            <a:off x="2043731" y="542188"/>
            <a:ext cx="5056537" cy="4352697"/>
          </a:xfrm>
          <a:prstGeom prst="rect">
            <a:avLst/>
          </a:prstGeom>
        </p:spPr>
      </p:pic>
      <p:sp>
        <p:nvSpPr>
          <p:cNvPr id="8" name="Oval 7">
            <a:extLst>
              <a:ext uri="{FF2B5EF4-FFF2-40B4-BE49-F238E27FC236}">
                <a16:creationId xmlns:a16="http://schemas.microsoft.com/office/drawing/2014/main" id="{18F85FE7-39C5-B446-973A-82FFC77C696C}"/>
              </a:ext>
            </a:extLst>
          </p:cNvPr>
          <p:cNvSpPr/>
          <p:nvPr/>
        </p:nvSpPr>
        <p:spPr>
          <a:xfrm rot="20597624">
            <a:off x="4144291" y="3098253"/>
            <a:ext cx="343616" cy="29719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6082107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182CFE-24E9-054A-AE58-49A139241B3D}"/>
              </a:ext>
            </a:extLst>
          </p:cNvPr>
          <p:cNvPicPr>
            <a:picLocks noChangeAspect="1"/>
          </p:cNvPicPr>
          <p:nvPr/>
        </p:nvPicPr>
        <p:blipFill rotWithShape="1">
          <a:blip r:embed="rId3"/>
          <a:srcRect l="3144" t="1677" r="10619"/>
          <a:stretch/>
        </p:blipFill>
        <p:spPr>
          <a:xfrm>
            <a:off x="1449709" y="2726728"/>
            <a:ext cx="6239237" cy="2212918"/>
          </a:xfrm>
          <a:prstGeom prst="rect">
            <a:avLst/>
          </a:prstGeom>
        </p:spPr>
      </p:pic>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29" name="Picture 28">
            <a:extLst>
              <a:ext uri="{FF2B5EF4-FFF2-40B4-BE49-F238E27FC236}">
                <a16:creationId xmlns:a16="http://schemas.microsoft.com/office/drawing/2014/main" id="{7030076C-6701-0040-A89A-AB70EEAF09C6}"/>
              </a:ext>
            </a:extLst>
          </p:cNvPr>
          <p:cNvPicPr>
            <a:picLocks noChangeAspect="1"/>
          </p:cNvPicPr>
          <p:nvPr/>
        </p:nvPicPr>
        <p:blipFill rotWithShape="1">
          <a:blip r:embed="rId4"/>
          <a:srcRect t="4966" b="3873"/>
          <a:stretch/>
        </p:blipFill>
        <p:spPr>
          <a:xfrm>
            <a:off x="1449709" y="556658"/>
            <a:ext cx="6233895" cy="2092581"/>
          </a:xfrm>
          <a:prstGeom prst="rect">
            <a:avLst/>
          </a:prstGeom>
        </p:spPr>
      </p:pic>
      <p:sp>
        <p:nvSpPr>
          <p:cNvPr id="5" name="Oval 4">
            <a:extLst>
              <a:ext uri="{FF2B5EF4-FFF2-40B4-BE49-F238E27FC236}">
                <a16:creationId xmlns:a16="http://schemas.microsoft.com/office/drawing/2014/main" id="{F5CDCF41-3B25-3C46-AF2A-C570FF6CC42B}"/>
              </a:ext>
            </a:extLst>
          </p:cNvPr>
          <p:cNvSpPr/>
          <p:nvPr/>
        </p:nvSpPr>
        <p:spPr>
          <a:xfrm rot="20597624">
            <a:off x="1914022" y="2886406"/>
            <a:ext cx="330595" cy="212576"/>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6D2AA063-304A-974F-8102-AEACE6DE854E}"/>
              </a:ext>
            </a:extLst>
          </p:cNvPr>
          <p:cNvSpPr/>
          <p:nvPr/>
        </p:nvSpPr>
        <p:spPr>
          <a:xfrm rot="20597624">
            <a:off x="2823507" y="3027112"/>
            <a:ext cx="264868" cy="173029"/>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D32B5EDD-79DB-E940-83AF-ECEB22F701A7}"/>
              </a:ext>
            </a:extLst>
          </p:cNvPr>
          <p:cNvSpPr/>
          <p:nvPr/>
        </p:nvSpPr>
        <p:spPr>
          <a:xfrm rot="20597624">
            <a:off x="3761964" y="2825821"/>
            <a:ext cx="254425" cy="20782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83C4935B-D7E9-8249-81E6-9783335FE649}"/>
              </a:ext>
            </a:extLst>
          </p:cNvPr>
          <p:cNvSpPr/>
          <p:nvPr/>
        </p:nvSpPr>
        <p:spPr>
          <a:xfrm rot="20597624">
            <a:off x="5337335" y="2829080"/>
            <a:ext cx="254425" cy="20782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C87A3F9A-A9E4-8442-85D5-F9C2C042BA58}"/>
              </a:ext>
            </a:extLst>
          </p:cNvPr>
          <p:cNvSpPr/>
          <p:nvPr/>
        </p:nvSpPr>
        <p:spPr>
          <a:xfrm rot="20597624">
            <a:off x="6221962" y="3024877"/>
            <a:ext cx="254425" cy="20782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597E17C9-CFF0-2948-A408-223C426362B5}"/>
              </a:ext>
            </a:extLst>
          </p:cNvPr>
          <p:cNvSpPr/>
          <p:nvPr/>
        </p:nvSpPr>
        <p:spPr>
          <a:xfrm rot="20597624">
            <a:off x="7050434" y="2933464"/>
            <a:ext cx="254425" cy="172004"/>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8801042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4" name="Picture 3">
            <a:extLst>
              <a:ext uri="{FF2B5EF4-FFF2-40B4-BE49-F238E27FC236}">
                <a16:creationId xmlns:a16="http://schemas.microsoft.com/office/drawing/2014/main" id="{2572B328-7F26-DF4C-9CA5-40A674FAA8A7}"/>
              </a:ext>
            </a:extLst>
          </p:cNvPr>
          <p:cNvPicPr>
            <a:picLocks noChangeAspect="1"/>
          </p:cNvPicPr>
          <p:nvPr/>
        </p:nvPicPr>
        <p:blipFill>
          <a:blip r:embed="rId3"/>
          <a:stretch>
            <a:fillRect/>
          </a:stretch>
        </p:blipFill>
        <p:spPr>
          <a:xfrm>
            <a:off x="5047629" y="399042"/>
            <a:ext cx="3594394" cy="1865551"/>
          </a:xfrm>
          <a:prstGeom prst="rect">
            <a:avLst/>
          </a:prstGeom>
        </p:spPr>
      </p:pic>
      <p:pic>
        <p:nvPicPr>
          <p:cNvPr id="14" name="Picture 13">
            <a:extLst>
              <a:ext uri="{FF2B5EF4-FFF2-40B4-BE49-F238E27FC236}">
                <a16:creationId xmlns:a16="http://schemas.microsoft.com/office/drawing/2014/main" id="{DA8C377A-D929-A644-ACCC-EA9D078F55D9}"/>
              </a:ext>
            </a:extLst>
          </p:cNvPr>
          <p:cNvPicPr>
            <a:picLocks noChangeAspect="1"/>
          </p:cNvPicPr>
          <p:nvPr/>
        </p:nvPicPr>
        <p:blipFill>
          <a:blip r:embed="rId4"/>
          <a:stretch>
            <a:fillRect/>
          </a:stretch>
        </p:blipFill>
        <p:spPr>
          <a:xfrm>
            <a:off x="5047629" y="2342756"/>
            <a:ext cx="3594394" cy="2492382"/>
          </a:xfrm>
          <a:prstGeom prst="rect">
            <a:avLst/>
          </a:prstGeom>
        </p:spPr>
      </p:pic>
      <p:pic>
        <p:nvPicPr>
          <p:cNvPr id="6" name="Picture 5">
            <a:extLst>
              <a:ext uri="{FF2B5EF4-FFF2-40B4-BE49-F238E27FC236}">
                <a16:creationId xmlns:a16="http://schemas.microsoft.com/office/drawing/2014/main" id="{32F8F718-0F15-8E40-901C-F975C430052E}"/>
              </a:ext>
            </a:extLst>
          </p:cNvPr>
          <p:cNvPicPr>
            <a:picLocks noChangeAspect="1"/>
          </p:cNvPicPr>
          <p:nvPr/>
        </p:nvPicPr>
        <p:blipFill>
          <a:blip r:embed="rId5"/>
          <a:stretch>
            <a:fillRect/>
          </a:stretch>
        </p:blipFill>
        <p:spPr>
          <a:xfrm>
            <a:off x="459556" y="1244534"/>
            <a:ext cx="4214976" cy="2734756"/>
          </a:xfrm>
          <a:prstGeom prst="rect">
            <a:avLst/>
          </a:prstGeom>
        </p:spPr>
      </p:pic>
    </p:spTree>
    <p:extLst>
      <p:ext uri="{BB962C8B-B14F-4D97-AF65-F5344CB8AC3E}">
        <p14:creationId xmlns:p14="http://schemas.microsoft.com/office/powerpoint/2010/main" val="17629281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1026" name="Picture 2" descr="155421 Gems Sensors, Flow Sensor, Pulsed Output, RFO Series">
            <a:extLst>
              <a:ext uri="{FF2B5EF4-FFF2-40B4-BE49-F238E27FC236}">
                <a16:creationId xmlns:a16="http://schemas.microsoft.com/office/drawing/2014/main" id="{172958E3-7873-A143-8F2E-46C1A6A6E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768" y="191737"/>
            <a:ext cx="687652" cy="592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32B066-CC3D-F14E-A002-73C85CA0CCED}"/>
              </a:ext>
            </a:extLst>
          </p:cNvPr>
          <p:cNvPicPr>
            <a:picLocks noChangeAspect="1"/>
          </p:cNvPicPr>
          <p:nvPr/>
        </p:nvPicPr>
        <p:blipFill>
          <a:blip r:embed="rId4"/>
          <a:stretch>
            <a:fillRect/>
          </a:stretch>
        </p:blipFill>
        <p:spPr>
          <a:xfrm>
            <a:off x="6218062" y="903601"/>
            <a:ext cx="748333" cy="521850"/>
          </a:xfrm>
          <a:prstGeom prst="rect">
            <a:avLst/>
          </a:prstGeom>
        </p:spPr>
      </p:pic>
      <p:sp>
        <p:nvSpPr>
          <p:cNvPr id="11" name="Rectangle 10">
            <a:extLst>
              <a:ext uri="{FF2B5EF4-FFF2-40B4-BE49-F238E27FC236}">
                <a16:creationId xmlns:a16="http://schemas.microsoft.com/office/drawing/2014/main" id="{58113B14-59FF-5F47-889D-13BFFCF79C19}"/>
              </a:ext>
            </a:extLst>
          </p:cNvPr>
          <p:cNvSpPr/>
          <p:nvPr/>
        </p:nvSpPr>
        <p:spPr>
          <a:xfrm>
            <a:off x="6971348" y="1056269"/>
            <a:ext cx="1492716" cy="246221"/>
          </a:xfrm>
          <a:prstGeom prst="rect">
            <a:avLst/>
          </a:prstGeom>
        </p:spPr>
        <p:txBody>
          <a:bodyPr wrap="none">
            <a:spAutoFit/>
          </a:bodyPr>
          <a:lstStyle/>
          <a:p>
            <a:r>
              <a:rPr lang="en-GB" sz="1000" dirty="0">
                <a:latin typeface="Helvetica" pitchFamily="2" charset="0"/>
              </a:rPr>
              <a:t>Thermistor probes (x6)</a:t>
            </a:r>
            <a:endParaRPr lang="en-GB" sz="1000" dirty="0">
              <a:effectLst/>
              <a:latin typeface="Helvetica" pitchFamily="2" charset="0"/>
            </a:endParaRPr>
          </a:p>
        </p:txBody>
      </p:sp>
      <p:sp>
        <p:nvSpPr>
          <p:cNvPr id="14" name="Rectangle 13">
            <a:extLst>
              <a:ext uri="{FF2B5EF4-FFF2-40B4-BE49-F238E27FC236}">
                <a16:creationId xmlns:a16="http://schemas.microsoft.com/office/drawing/2014/main" id="{AFDF406B-31F4-3641-951D-261DA85C48E1}"/>
              </a:ext>
            </a:extLst>
          </p:cNvPr>
          <p:cNvSpPr/>
          <p:nvPr/>
        </p:nvSpPr>
        <p:spPr>
          <a:xfrm>
            <a:off x="6971348" y="369500"/>
            <a:ext cx="2503106" cy="246221"/>
          </a:xfrm>
          <a:prstGeom prst="rect">
            <a:avLst/>
          </a:prstGeom>
        </p:spPr>
        <p:txBody>
          <a:bodyPr wrap="square">
            <a:spAutoFit/>
          </a:bodyPr>
          <a:lstStyle/>
          <a:p>
            <a:r>
              <a:rPr lang="en-GB" sz="1000" dirty="0">
                <a:latin typeface="Helvetica" pitchFamily="2" charset="0"/>
              </a:rPr>
              <a:t>Water flow sensors (x3)</a:t>
            </a:r>
            <a:endParaRPr lang="en-GB" sz="1000" dirty="0">
              <a:effectLst/>
              <a:latin typeface="Helvetica" pitchFamily="2" charset="0"/>
            </a:endParaRPr>
          </a:p>
        </p:txBody>
      </p:sp>
      <p:pic>
        <p:nvPicPr>
          <p:cNvPr id="1030" name="Picture 6" descr="Anemometer with NPN Pulse Output | Makerfabs">
            <a:extLst>
              <a:ext uri="{FF2B5EF4-FFF2-40B4-BE49-F238E27FC236}">
                <a16:creationId xmlns:a16="http://schemas.microsoft.com/office/drawing/2014/main" id="{FD5A2A11-07F5-FF4F-8B5B-A65EDE9A6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635" y="1439556"/>
            <a:ext cx="1077745" cy="80830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06218AE-C82B-6A48-94E0-3E84EC6CDD39}"/>
              </a:ext>
            </a:extLst>
          </p:cNvPr>
          <p:cNvSpPr/>
          <p:nvPr/>
        </p:nvSpPr>
        <p:spPr>
          <a:xfrm>
            <a:off x="6971348" y="1730784"/>
            <a:ext cx="1236236" cy="246221"/>
          </a:xfrm>
          <a:prstGeom prst="rect">
            <a:avLst/>
          </a:prstGeom>
        </p:spPr>
        <p:txBody>
          <a:bodyPr wrap="none">
            <a:spAutoFit/>
          </a:bodyPr>
          <a:lstStyle/>
          <a:p>
            <a:r>
              <a:rPr lang="en-GB" sz="1000" dirty="0">
                <a:latin typeface="Helvetica" pitchFamily="2" charset="0"/>
              </a:rPr>
              <a:t>Anemometers (x3)</a:t>
            </a:r>
            <a:endParaRPr lang="en-GB" sz="1000" dirty="0">
              <a:effectLst/>
              <a:latin typeface="Helvetica" pitchFamily="2" charset="0"/>
            </a:endParaRPr>
          </a:p>
        </p:txBody>
      </p:sp>
      <p:pic>
        <p:nvPicPr>
          <p:cNvPr id="1032" name="Picture 8" descr="PSG04173 Weather Station with WiFi">
            <a:extLst>
              <a:ext uri="{FF2B5EF4-FFF2-40B4-BE49-F238E27FC236}">
                <a16:creationId xmlns:a16="http://schemas.microsoft.com/office/drawing/2014/main" id="{5C9CD09F-F3E6-3A46-946C-14F0E494EA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8045"/>
          <a:stretch/>
        </p:blipFill>
        <p:spPr bwMode="auto">
          <a:xfrm>
            <a:off x="315696" y="3587859"/>
            <a:ext cx="1479849" cy="10209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8F8F7EA-2506-4843-9E68-709542E3958A}"/>
              </a:ext>
            </a:extLst>
          </p:cNvPr>
          <p:cNvSpPr/>
          <p:nvPr/>
        </p:nvSpPr>
        <p:spPr>
          <a:xfrm>
            <a:off x="441582" y="4640615"/>
            <a:ext cx="1098378" cy="246221"/>
          </a:xfrm>
          <a:prstGeom prst="rect">
            <a:avLst/>
          </a:prstGeom>
        </p:spPr>
        <p:txBody>
          <a:bodyPr wrap="none">
            <a:spAutoFit/>
          </a:bodyPr>
          <a:lstStyle/>
          <a:p>
            <a:r>
              <a:rPr lang="en-GB" sz="1000" dirty="0">
                <a:latin typeface="Helvetica" pitchFamily="2" charset="0"/>
              </a:rPr>
              <a:t>Weather station</a:t>
            </a:r>
            <a:endParaRPr lang="en-GB" sz="1000" dirty="0">
              <a:effectLst/>
              <a:latin typeface="Helvetica" pitchFamily="2" charset="0"/>
            </a:endParaRPr>
          </a:p>
        </p:txBody>
      </p:sp>
      <p:pic>
        <p:nvPicPr>
          <p:cNvPr id="1036" name="Picture 12" descr="Fibaro Door Window Sensor, Door Magnetic Sensor, Door Safety Sensor, दरवाजे  का सेंसर, डोर सेंसर in Neelankarai, Chennai , Coeus Automation OPC Private  Limited | ID: 19811854462">
            <a:extLst>
              <a:ext uri="{FF2B5EF4-FFF2-40B4-BE49-F238E27FC236}">
                <a16:creationId xmlns:a16="http://schemas.microsoft.com/office/drawing/2014/main" id="{C6DA31F2-5E27-584B-A915-9689269EEC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312" t="16599" r="7829" b="10517"/>
          <a:stretch/>
        </p:blipFill>
        <p:spPr bwMode="auto">
          <a:xfrm>
            <a:off x="7126599" y="3717380"/>
            <a:ext cx="1155777" cy="98112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C8AA567-5305-DA46-AC52-5BC611822333}"/>
              </a:ext>
            </a:extLst>
          </p:cNvPr>
          <p:cNvSpPr/>
          <p:nvPr/>
        </p:nvSpPr>
        <p:spPr>
          <a:xfrm>
            <a:off x="7246035" y="4600801"/>
            <a:ext cx="1423788" cy="400110"/>
          </a:xfrm>
          <a:prstGeom prst="rect">
            <a:avLst/>
          </a:prstGeom>
        </p:spPr>
        <p:txBody>
          <a:bodyPr wrap="none">
            <a:spAutoFit/>
          </a:bodyPr>
          <a:lstStyle/>
          <a:p>
            <a:pPr algn="ctr"/>
            <a:r>
              <a:rPr lang="en-GB" sz="1000" dirty="0">
                <a:latin typeface="Helvetica" pitchFamily="2" charset="0"/>
              </a:rPr>
              <a:t>Z-wave sensors </a:t>
            </a:r>
            <a:br>
              <a:rPr lang="en-GB" sz="1000" dirty="0">
                <a:latin typeface="Helvetica" pitchFamily="2" charset="0"/>
              </a:rPr>
            </a:br>
            <a:r>
              <a:rPr lang="en-GB" sz="1000" dirty="0">
                <a:latin typeface="Helvetica" pitchFamily="2" charset="0"/>
              </a:rPr>
              <a:t>+ Temp. probes (x10)</a:t>
            </a:r>
            <a:endParaRPr lang="en-GB" sz="1000" dirty="0">
              <a:effectLst/>
              <a:latin typeface="Helvetica" pitchFamily="2" charset="0"/>
            </a:endParaRPr>
          </a:p>
        </p:txBody>
      </p:sp>
      <p:pic>
        <p:nvPicPr>
          <p:cNvPr id="1038" name="Picture 14" descr="DS18B20 TO-92 Digital Temperature Sensor">
            <a:extLst>
              <a:ext uri="{FF2B5EF4-FFF2-40B4-BE49-F238E27FC236}">
                <a16:creationId xmlns:a16="http://schemas.microsoft.com/office/drawing/2014/main" id="{E801B35D-E8F9-D54C-8726-22D3966156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0092" y="4047417"/>
            <a:ext cx="381377" cy="38137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NI myRIO Estudante de Design FPGA Incorporado Equipamento Lab ...">
            <a:extLst>
              <a:ext uri="{FF2B5EF4-FFF2-40B4-BE49-F238E27FC236}">
                <a16:creationId xmlns:a16="http://schemas.microsoft.com/office/drawing/2014/main" id="{199D928F-1D71-044D-853E-FD2336D9BCD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648" t="5836" r="51475" b="18003"/>
          <a:stretch/>
        </p:blipFill>
        <p:spPr bwMode="auto">
          <a:xfrm>
            <a:off x="1458379" y="913780"/>
            <a:ext cx="821835" cy="11915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LABVIEW EMPRESAS – cyborg makerspace">
            <a:extLst>
              <a:ext uri="{FF2B5EF4-FFF2-40B4-BE49-F238E27FC236}">
                <a16:creationId xmlns:a16="http://schemas.microsoft.com/office/drawing/2014/main" id="{B77E5072-E63E-CC4D-9A46-45B2DDB1AE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6768" y="920793"/>
            <a:ext cx="467444" cy="34746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72912F1-CE23-9C43-9F3E-C4E695878CED}"/>
              </a:ext>
            </a:extLst>
          </p:cNvPr>
          <p:cNvGrpSpPr/>
          <p:nvPr/>
        </p:nvGrpSpPr>
        <p:grpSpPr>
          <a:xfrm>
            <a:off x="6362493" y="2224483"/>
            <a:ext cx="482928" cy="753942"/>
            <a:chOff x="4801804" y="2575063"/>
            <a:chExt cx="462346" cy="771274"/>
          </a:xfrm>
        </p:grpSpPr>
        <p:pic>
          <p:nvPicPr>
            <p:cNvPr id="15" name="Picture 14">
              <a:extLst>
                <a:ext uri="{FF2B5EF4-FFF2-40B4-BE49-F238E27FC236}">
                  <a16:creationId xmlns:a16="http://schemas.microsoft.com/office/drawing/2014/main" id="{CD6E09ED-C63C-4C46-B946-EAC11F19CDC7}"/>
                </a:ext>
              </a:extLst>
            </p:cNvPr>
            <p:cNvPicPr>
              <a:picLocks noChangeAspect="1"/>
            </p:cNvPicPr>
            <p:nvPr/>
          </p:nvPicPr>
          <p:blipFill>
            <a:blip r:embed="rId11"/>
            <a:stretch>
              <a:fillRect/>
            </a:stretch>
          </p:blipFill>
          <p:spPr>
            <a:xfrm>
              <a:off x="4801804" y="2635388"/>
              <a:ext cx="441748" cy="710949"/>
            </a:xfrm>
            <a:prstGeom prst="rect">
              <a:avLst/>
            </a:prstGeom>
          </p:spPr>
        </p:pic>
        <p:sp>
          <p:nvSpPr>
            <p:cNvPr id="16" name="Rectangle 15">
              <a:extLst>
                <a:ext uri="{FF2B5EF4-FFF2-40B4-BE49-F238E27FC236}">
                  <a16:creationId xmlns:a16="http://schemas.microsoft.com/office/drawing/2014/main" id="{26B4117D-40EE-A944-96D1-82939BA676A1}"/>
                </a:ext>
              </a:extLst>
            </p:cNvPr>
            <p:cNvSpPr/>
            <p:nvPr/>
          </p:nvSpPr>
          <p:spPr>
            <a:xfrm>
              <a:off x="5022678" y="2575063"/>
              <a:ext cx="220874" cy="77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00253E13-CFB6-F14F-B2A7-87A1181D265B}"/>
                </a:ext>
              </a:extLst>
            </p:cNvPr>
            <p:cNvSpPr/>
            <p:nvPr/>
          </p:nvSpPr>
          <p:spPr>
            <a:xfrm>
              <a:off x="5172797" y="2635387"/>
              <a:ext cx="91353" cy="16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5" name="Rectangle 34">
            <a:extLst>
              <a:ext uri="{FF2B5EF4-FFF2-40B4-BE49-F238E27FC236}">
                <a16:creationId xmlns:a16="http://schemas.microsoft.com/office/drawing/2014/main" id="{A615060B-ACC1-6942-BBFB-C5EB97D79DAE}"/>
              </a:ext>
            </a:extLst>
          </p:cNvPr>
          <p:cNvSpPr/>
          <p:nvPr/>
        </p:nvSpPr>
        <p:spPr>
          <a:xfrm>
            <a:off x="6971348" y="2520016"/>
            <a:ext cx="1200970" cy="246221"/>
          </a:xfrm>
          <a:prstGeom prst="rect">
            <a:avLst/>
          </a:prstGeom>
        </p:spPr>
        <p:txBody>
          <a:bodyPr wrap="none">
            <a:spAutoFit/>
          </a:bodyPr>
          <a:lstStyle/>
          <a:p>
            <a:r>
              <a:rPr lang="en-GB" sz="1000" dirty="0">
                <a:latin typeface="Helvetica" pitchFamily="2" charset="0"/>
              </a:rPr>
              <a:t>Servo motors (x3)</a:t>
            </a:r>
            <a:endParaRPr lang="en-GB" sz="1000" dirty="0">
              <a:effectLst/>
              <a:latin typeface="Helvetica" pitchFamily="2" charset="0"/>
            </a:endParaRPr>
          </a:p>
        </p:txBody>
      </p:sp>
      <p:pic>
        <p:nvPicPr>
          <p:cNvPr id="1040" name="Picture 16" descr="Apple Mac Mini M1 (MGNR3FN/A) - Ordinateur Mac Apple sur LDLC">
            <a:extLst>
              <a:ext uri="{FF2B5EF4-FFF2-40B4-BE49-F238E27FC236}">
                <a16:creationId xmlns:a16="http://schemas.microsoft.com/office/drawing/2014/main" id="{7B60FE2A-9F09-0942-BB73-DB7CE2F4C92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001" t="16401" r="16369" b="15909"/>
          <a:stretch/>
        </p:blipFill>
        <p:spPr bwMode="auto">
          <a:xfrm>
            <a:off x="4873923" y="3717380"/>
            <a:ext cx="1020014" cy="102093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C5373217-37D7-D547-AB66-3DE0D0069F9C}"/>
              </a:ext>
            </a:extLst>
          </p:cNvPr>
          <p:cNvSpPr/>
          <p:nvPr/>
        </p:nvSpPr>
        <p:spPr>
          <a:xfrm>
            <a:off x="1809555" y="2059051"/>
            <a:ext cx="904415" cy="246221"/>
          </a:xfrm>
          <a:prstGeom prst="rect">
            <a:avLst/>
          </a:prstGeom>
        </p:spPr>
        <p:txBody>
          <a:bodyPr wrap="none">
            <a:spAutoFit/>
          </a:bodyPr>
          <a:lstStyle/>
          <a:p>
            <a:r>
              <a:rPr lang="en-GB" sz="1000" dirty="0" err="1">
                <a:latin typeface="Helvetica" pitchFamily="2" charset="0"/>
              </a:rPr>
              <a:t>myRIOs</a:t>
            </a:r>
            <a:r>
              <a:rPr lang="en-GB" sz="1000" dirty="0">
                <a:latin typeface="Helvetica" pitchFamily="2" charset="0"/>
              </a:rPr>
              <a:t> (x3)</a:t>
            </a:r>
            <a:endParaRPr lang="en-GB" sz="1000" dirty="0">
              <a:effectLst/>
              <a:latin typeface="Helvetica" pitchFamily="2" charset="0"/>
            </a:endParaRPr>
          </a:p>
        </p:txBody>
      </p:sp>
      <p:sp>
        <p:nvSpPr>
          <p:cNvPr id="41" name="Rectangle 40">
            <a:extLst>
              <a:ext uri="{FF2B5EF4-FFF2-40B4-BE49-F238E27FC236}">
                <a16:creationId xmlns:a16="http://schemas.microsoft.com/office/drawing/2014/main" id="{D492FA68-3FEC-094E-8789-61050117B31E}"/>
              </a:ext>
            </a:extLst>
          </p:cNvPr>
          <p:cNvSpPr/>
          <p:nvPr/>
        </p:nvSpPr>
        <p:spPr>
          <a:xfrm>
            <a:off x="5044896" y="4738318"/>
            <a:ext cx="697627" cy="246221"/>
          </a:xfrm>
          <a:prstGeom prst="rect">
            <a:avLst/>
          </a:prstGeom>
        </p:spPr>
        <p:txBody>
          <a:bodyPr wrap="none">
            <a:spAutoFit/>
          </a:bodyPr>
          <a:lstStyle/>
          <a:p>
            <a:r>
              <a:rPr lang="en-GB" sz="1000" dirty="0">
                <a:latin typeface="Helvetica" pitchFamily="2" charset="0"/>
              </a:rPr>
              <a:t>Mac Mini</a:t>
            </a:r>
            <a:endParaRPr lang="en-GB" sz="1000" dirty="0">
              <a:effectLst/>
              <a:latin typeface="Helvetica" pitchFamily="2" charset="0"/>
            </a:endParaRPr>
          </a:p>
        </p:txBody>
      </p:sp>
      <p:grpSp>
        <p:nvGrpSpPr>
          <p:cNvPr id="38" name="Group 37">
            <a:extLst>
              <a:ext uri="{FF2B5EF4-FFF2-40B4-BE49-F238E27FC236}">
                <a16:creationId xmlns:a16="http://schemas.microsoft.com/office/drawing/2014/main" id="{BD9E4FEE-C3D4-0642-A7F0-84B5DDF4BE06}"/>
              </a:ext>
            </a:extLst>
          </p:cNvPr>
          <p:cNvGrpSpPr/>
          <p:nvPr/>
        </p:nvGrpSpPr>
        <p:grpSpPr>
          <a:xfrm>
            <a:off x="3774375" y="889788"/>
            <a:ext cx="1740061" cy="1558291"/>
            <a:chOff x="2467268" y="892786"/>
            <a:chExt cx="1740061" cy="1558291"/>
          </a:xfrm>
        </p:grpSpPr>
        <p:pic>
          <p:nvPicPr>
            <p:cNvPr id="28" name="Picture 27">
              <a:extLst>
                <a:ext uri="{FF2B5EF4-FFF2-40B4-BE49-F238E27FC236}">
                  <a16:creationId xmlns:a16="http://schemas.microsoft.com/office/drawing/2014/main" id="{8AB2FD61-572A-0C49-9327-E9D3E161AC33}"/>
                </a:ext>
              </a:extLst>
            </p:cNvPr>
            <p:cNvPicPr>
              <a:picLocks noChangeAspect="1"/>
            </p:cNvPicPr>
            <p:nvPr/>
          </p:nvPicPr>
          <p:blipFill rotWithShape="1">
            <a:blip r:embed="rId13"/>
            <a:srcRect l="6325" r="10664"/>
            <a:stretch/>
          </p:blipFill>
          <p:spPr>
            <a:xfrm>
              <a:off x="2799761" y="1107019"/>
              <a:ext cx="1137658" cy="1027869"/>
            </a:xfrm>
            <a:prstGeom prst="rect">
              <a:avLst/>
            </a:prstGeom>
          </p:spPr>
        </p:pic>
        <p:sp>
          <p:nvSpPr>
            <p:cNvPr id="42" name="Rectangle 41">
              <a:extLst>
                <a:ext uri="{FF2B5EF4-FFF2-40B4-BE49-F238E27FC236}">
                  <a16:creationId xmlns:a16="http://schemas.microsoft.com/office/drawing/2014/main" id="{55D16631-E8F2-3746-8298-9748BA08F55C}"/>
                </a:ext>
              </a:extLst>
            </p:cNvPr>
            <p:cNvSpPr/>
            <p:nvPr/>
          </p:nvSpPr>
          <p:spPr>
            <a:xfrm rot="19091281">
              <a:off x="2716299" y="1561125"/>
              <a:ext cx="397755" cy="833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3" name="Rectangle 42">
              <a:extLst>
                <a:ext uri="{FF2B5EF4-FFF2-40B4-BE49-F238E27FC236}">
                  <a16:creationId xmlns:a16="http://schemas.microsoft.com/office/drawing/2014/main" id="{0FD13DE9-A4A0-A44D-BCD2-936C526F28E0}"/>
                </a:ext>
              </a:extLst>
            </p:cNvPr>
            <p:cNvSpPr/>
            <p:nvPr/>
          </p:nvSpPr>
          <p:spPr>
            <a:xfrm rot="2573019">
              <a:off x="3562856" y="1516620"/>
              <a:ext cx="489891" cy="899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DC78E16B-15DA-5C4C-8DE6-0904E9F3BEC0}"/>
                </a:ext>
              </a:extLst>
            </p:cNvPr>
            <p:cNvSpPr/>
            <p:nvPr/>
          </p:nvSpPr>
          <p:spPr>
            <a:xfrm rot="3180166">
              <a:off x="2774498" y="694953"/>
              <a:ext cx="397755" cy="1012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Rectangle 44">
              <a:extLst>
                <a:ext uri="{FF2B5EF4-FFF2-40B4-BE49-F238E27FC236}">
                  <a16:creationId xmlns:a16="http://schemas.microsoft.com/office/drawing/2014/main" id="{F76AB2AC-6D53-4942-B81C-B7FEC21B7969}"/>
                </a:ext>
              </a:extLst>
            </p:cNvPr>
            <p:cNvSpPr/>
            <p:nvPr/>
          </p:nvSpPr>
          <p:spPr>
            <a:xfrm rot="7670541">
              <a:off x="3502343" y="585556"/>
              <a:ext cx="397755" cy="1012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59BF781F-5BF7-1F41-9CB4-10C1D03A62DD}"/>
                </a:ext>
              </a:extLst>
            </p:cNvPr>
            <p:cNvSpPr/>
            <p:nvPr/>
          </p:nvSpPr>
          <p:spPr>
            <a:xfrm>
              <a:off x="2751124" y="2204856"/>
              <a:ext cx="1234633" cy="246221"/>
            </a:xfrm>
            <a:prstGeom prst="rect">
              <a:avLst/>
            </a:prstGeom>
          </p:spPr>
          <p:txBody>
            <a:bodyPr wrap="none">
              <a:spAutoFit/>
            </a:bodyPr>
            <a:lstStyle/>
            <a:p>
              <a:r>
                <a:rPr lang="en-GB" sz="1000" dirty="0">
                  <a:latin typeface="Helvetica" pitchFamily="2" charset="0"/>
                </a:rPr>
                <a:t>Interface PCB (x3)</a:t>
              </a:r>
              <a:endParaRPr lang="en-GB" sz="1000" dirty="0">
                <a:effectLst/>
                <a:latin typeface="Helvetica" pitchFamily="2" charset="0"/>
              </a:endParaRPr>
            </a:p>
          </p:txBody>
        </p:sp>
      </p:grpSp>
      <p:cxnSp>
        <p:nvCxnSpPr>
          <p:cNvPr id="21" name="Straight Connector 20">
            <a:extLst>
              <a:ext uri="{FF2B5EF4-FFF2-40B4-BE49-F238E27FC236}">
                <a16:creationId xmlns:a16="http://schemas.microsoft.com/office/drawing/2014/main" id="{746FE54D-B692-8D40-A183-3F2F8139ECF3}"/>
              </a:ext>
            </a:extLst>
          </p:cNvPr>
          <p:cNvCxnSpPr>
            <a:cxnSpLocks/>
          </p:cNvCxnSpPr>
          <p:nvPr/>
        </p:nvCxnSpPr>
        <p:spPr>
          <a:xfrm>
            <a:off x="1872809" y="4230354"/>
            <a:ext cx="2733129"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598909-7B38-5B4A-87D3-34045B277F88}"/>
              </a:ext>
            </a:extLst>
          </p:cNvPr>
          <p:cNvCxnSpPr>
            <a:cxnSpLocks/>
          </p:cNvCxnSpPr>
          <p:nvPr/>
        </p:nvCxnSpPr>
        <p:spPr>
          <a:xfrm flipV="1">
            <a:off x="2670000" y="2365630"/>
            <a:ext cx="0" cy="1864724"/>
          </a:xfrm>
          <a:prstGeom prst="line">
            <a:avLst/>
          </a:prstGeom>
          <a:ln w="28575">
            <a:solidFill>
              <a:schemeClr val="tx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Picture 2" descr="NI myRIO Estudante de Design FPGA Incorporado Equipamento Lab ...">
            <a:extLst>
              <a:ext uri="{FF2B5EF4-FFF2-40B4-BE49-F238E27FC236}">
                <a16:creationId xmlns:a16="http://schemas.microsoft.com/office/drawing/2014/main" id="{42F24FF0-0EA8-0B45-9169-241A1B826BB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7219" t="45846" r="9775" b="6497"/>
          <a:stretch/>
        </p:blipFill>
        <p:spPr bwMode="auto">
          <a:xfrm>
            <a:off x="2334745" y="1315061"/>
            <a:ext cx="985142" cy="74558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a:extLst>
              <a:ext uri="{FF2B5EF4-FFF2-40B4-BE49-F238E27FC236}">
                <a16:creationId xmlns:a16="http://schemas.microsoft.com/office/drawing/2014/main" id="{FDB85D7C-5BD3-3A49-9ACD-19871984C545}"/>
              </a:ext>
            </a:extLst>
          </p:cNvPr>
          <p:cNvCxnSpPr>
            <a:cxnSpLocks/>
          </p:cNvCxnSpPr>
          <p:nvPr/>
        </p:nvCxnSpPr>
        <p:spPr>
          <a:xfrm>
            <a:off x="6093555" y="4227849"/>
            <a:ext cx="923365"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2534C98-1E97-4049-B154-7183F43520CF}"/>
              </a:ext>
            </a:extLst>
          </p:cNvPr>
          <p:cNvCxnSpPr>
            <a:cxnSpLocks/>
          </p:cNvCxnSpPr>
          <p:nvPr/>
        </p:nvCxnSpPr>
        <p:spPr>
          <a:xfrm>
            <a:off x="3380510" y="1635968"/>
            <a:ext cx="599820"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49BCFE5-2483-0F4A-92DA-214A54567AD4}"/>
              </a:ext>
            </a:extLst>
          </p:cNvPr>
          <p:cNvCxnSpPr>
            <a:cxnSpLocks/>
          </p:cNvCxnSpPr>
          <p:nvPr/>
        </p:nvCxnSpPr>
        <p:spPr>
          <a:xfrm>
            <a:off x="5328959" y="1635968"/>
            <a:ext cx="599820" cy="0"/>
          </a:xfrm>
          <a:prstGeom prst="line">
            <a:avLst/>
          </a:prstGeom>
          <a:ln w="28575">
            <a:solidFill>
              <a:schemeClr val="tx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3A5553B5-27A6-1745-9CB4-4DFA1CFF58F5}"/>
              </a:ext>
            </a:extLst>
          </p:cNvPr>
          <p:cNvSpPr/>
          <p:nvPr/>
        </p:nvSpPr>
        <p:spPr>
          <a:xfrm>
            <a:off x="2666595" y="3963108"/>
            <a:ext cx="449162" cy="246221"/>
          </a:xfrm>
          <a:prstGeom prst="rect">
            <a:avLst/>
          </a:prstGeom>
        </p:spPr>
        <p:txBody>
          <a:bodyPr wrap="none">
            <a:spAutoFit/>
          </a:bodyPr>
          <a:lstStyle/>
          <a:p>
            <a:r>
              <a:rPr lang="en-GB" sz="1000" b="1" dirty="0">
                <a:latin typeface="Helvetica" pitchFamily="2" charset="0"/>
              </a:rPr>
              <a:t>LAN</a:t>
            </a:r>
            <a:endParaRPr lang="en-GB" sz="1000" b="1" dirty="0">
              <a:effectLst/>
              <a:latin typeface="Helvetica" pitchFamily="2" charset="0"/>
            </a:endParaRPr>
          </a:p>
        </p:txBody>
      </p:sp>
      <p:sp>
        <p:nvSpPr>
          <p:cNvPr id="67" name="Rectangle 66">
            <a:extLst>
              <a:ext uri="{FF2B5EF4-FFF2-40B4-BE49-F238E27FC236}">
                <a16:creationId xmlns:a16="http://schemas.microsoft.com/office/drawing/2014/main" id="{6610EA6A-31EB-1F4B-95DA-CC93568BD2D7}"/>
              </a:ext>
            </a:extLst>
          </p:cNvPr>
          <p:cNvSpPr/>
          <p:nvPr/>
        </p:nvSpPr>
        <p:spPr>
          <a:xfrm>
            <a:off x="6219119" y="3957427"/>
            <a:ext cx="691215" cy="246221"/>
          </a:xfrm>
          <a:prstGeom prst="rect">
            <a:avLst/>
          </a:prstGeom>
        </p:spPr>
        <p:txBody>
          <a:bodyPr wrap="none">
            <a:spAutoFit/>
          </a:bodyPr>
          <a:lstStyle/>
          <a:p>
            <a:r>
              <a:rPr lang="en-GB" sz="1000" b="1" dirty="0">
                <a:latin typeface="Helvetica" pitchFamily="2" charset="0"/>
              </a:rPr>
              <a:t>Z-WAVE</a:t>
            </a:r>
            <a:endParaRPr lang="en-GB" sz="1000" b="1" dirty="0">
              <a:effectLst/>
              <a:latin typeface="Helvetica" pitchFamily="2" charset="0"/>
            </a:endParaRPr>
          </a:p>
        </p:txBody>
      </p:sp>
      <p:sp>
        <p:nvSpPr>
          <p:cNvPr id="68" name="Rectangle 67">
            <a:extLst>
              <a:ext uri="{FF2B5EF4-FFF2-40B4-BE49-F238E27FC236}">
                <a16:creationId xmlns:a16="http://schemas.microsoft.com/office/drawing/2014/main" id="{3D85B8C8-4C59-7340-A038-E25706469FA8}"/>
              </a:ext>
            </a:extLst>
          </p:cNvPr>
          <p:cNvSpPr/>
          <p:nvPr/>
        </p:nvSpPr>
        <p:spPr>
          <a:xfrm>
            <a:off x="3411410" y="1351725"/>
            <a:ext cx="567784" cy="246221"/>
          </a:xfrm>
          <a:prstGeom prst="rect">
            <a:avLst/>
          </a:prstGeom>
        </p:spPr>
        <p:txBody>
          <a:bodyPr wrap="none">
            <a:spAutoFit/>
          </a:bodyPr>
          <a:lstStyle/>
          <a:p>
            <a:r>
              <a:rPr lang="en-GB" sz="1000" b="1" dirty="0">
                <a:latin typeface="Helvetica" pitchFamily="2" charset="0"/>
              </a:rPr>
              <a:t>PHYS.</a:t>
            </a:r>
            <a:endParaRPr lang="en-GB" sz="1000" b="1" dirty="0">
              <a:effectLst/>
              <a:latin typeface="Helvetica" pitchFamily="2" charset="0"/>
            </a:endParaRPr>
          </a:p>
        </p:txBody>
      </p:sp>
      <p:sp>
        <p:nvSpPr>
          <p:cNvPr id="69" name="Rectangle 68">
            <a:extLst>
              <a:ext uri="{FF2B5EF4-FFF2-40B4-BE49-F238E27FC236}">
                <a16:creationId xmlns:a16="http://schemas.microsoft.com/office/drawing/2014/main" id="{59E71A92-89CC-084A-A641-E54C53002DA4}"/>
              </a:ext>
            </a:extLst>
          </p:cNvPr>
          <p:cNvSpPr/>
          <p:nvPr/>
        </p:nvSpPr>
        <p:spPr>
          <a:xfrm>
            <a:off x="5352976" y="1357062"/>
            <a:ext cx="567784" cy="246221"/>
          </a:xfrm>
          <a:prstGeom prst="rect">
            <a:avLst/>
          </a:prstGeom>
        </p:spPr>
        <p:txBody>
          <a:bodyPr wrap="none">
            <a:spAutoFit/>
          </a:bodyPr>
          <a:lstStyle/>
          <a:p>
            <a:r>
              <a:rPr lang="en-GB" sz="1000" b="1" dirty="0">
                <a:latin typeface="Helvetica" pitchFamily="2" charset="0"/>
              </a:rPr>
              <a:t>PHYS.</a:t>
            </a:r>
            <a:endParaRPr lang="en-GB" sz="1000" b="1" dirty="0">
              <a:effectLst/>
              <a:latin typeface="Helvetica" pitchFamily="2" charset="0"/>
            </a:endParaRPr>
          </a:p>
        </p:txBody>
      </p:sp>
      <p:sp>
        <p:nvSpPr>
          <p:cNvPr id="70" name="Rectangle 69">
            <a:extLst>
              <a:ext uri="{FF2B5EF4-FFF2-40B4-BE49-F238E27FC236}">
                <a16:creationId xmlns:a16="http://schemas.microsoft.com/office/drawing/2014/main" id="{E5F8F0EE-4B35-7A46-A7A7-18555A0774D1}"/>
              </a:ext>
            </a:extLst>
          </p:cNvPr>
          <p:cNvSpPr/>
          <p:nvPr/>
        </p:nvSpPr>
        <p:spPr>
          <a:xfrm>
            <a:off x="6221347" y="3104885"/>
            <a:ext cx="782587" cy="246221"/>
          </a:xfrm>
          <a:prstGeom prst="rect">
            <a:avLst/>
          </a:prstGeom>
        </p:spPr>
        <p:txBody>
          <a:bodyPr wrap="none">
            <a:spAutoFit/>
          </a:bodyPr>
          <a:lstStyle/>
          <a:p>
            <a:r>
              <a:rPr lang="en-GB" sz="1000" b="1" dirty="0">
                <a:solidFill>
                  <a:srgbClr val="FF0000"/>
                </a:solidFill>
                <a:latin typeface="Helvetica" pitchFamily="2" charset="0"/>
              </a:rPr>
              <a:t>Actuators</a:t>
            </a:r>
            <a:endParaRPr lang="en-GB" sz="1000" b="1" dirty="0">
              <a:solidFill>
                <a:srgbClr val="FF0000"/>
              </a:solidFill>
              <a:effectLst/>
              <a:latin typeface="Helvetica" pitchFamily="2" charset="0"/>
            </a:endParaRPr>
          </a:p>
        </p:txBody>
      </p:sp>
      <p:sp>
        <p:nvSpPr>
          <p:cNvPr id="53" name="Oval 52">
            <a:extLst>
              <a:ext uri="{FF2B5EF4-FFF2-40B4-BE49-F238E27FC236}">
                <a16:creationId xmlns:a16="http://schemas.microsoft.com/office/drawing/2014/main" id="{FFAAD199-E3CB-AD46-9C88-D3A1A511CFF7}"/>
              </a:ext>
            </a:extLst>
          </p:cNvPr>
          <p:cNvSpPr/>
          <p:nvPr/>
        </p:nvSpPr>
        <p:spPr>
          <a:xfrm rot="20597624">
            <a:off x="6220858" y="2196061"/>
            <a:ext cx="742742" cy="88229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Oval 71">
            <a:extLst>
              <a:ext uri="{FF2B5EF4-FFF2-40B4-BE49-F238E27FC236}">
                <a16:creationId xmlns:a16="http://schemas.microsoft.com/office/drawing/2014/main" id="{D578ECFD-B0E6-D442-990B-0D9B8AF371C3}"/>
              </a:ext>
            </a:extLst>
          </p:cNvPr>
          <p:cNvSpPr/>
          <p:nvPr/>
        </p:nvSpPr>
        <p:spPr>
          <a:xfrm rot="17074408">
            <a:off x="6224701" y="743499"/>
            <a:ext cx="699612" cy="832893"/>
          </a:xfrm>
          <a:prstGeom prst="ellipse">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3" name="Oval 72">
            <a:extLst>
              <a:ext uri="{FF2B5EF4-FFF2-40B4-BE49-F238E27FC236}">
                <a16:creationId xmlns:a16="http://schemas.microsoft.com/office/drawing/2014/main" id="{C104DDE5-477A-664E-BB63-FA6FF54715FA}"/>
              </a:ext>
            </a:extLst>
          </p:cNvPr>
          <p:cNvSpPr/>
          <p:nvPr/>
        </p:nvSpPr>
        <p:spPr>
          <a:xfrm rot="16617591">
            <a:off x="7486944" y="3393003"/>
            <a:ext cx="905474" cy="1634330"/>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4" name="Oval 73">
            <a:extLst>
              <a:ext uri="{FF2B5EF4-FFF2-40B4-BE49-F238E27FC236}">
                <a16:creationId xmlns:a16="http://schemas.microsoft.com/office/drawing/2014/main" id="{4816F864-10B8-7648-944A-44D438D22927}"/>
              </a:ext>
            </a:extLst>
          </p:cNvPr>
          <p:cNvSpPr/>
          <p:nvPr/>
        </p:nvSpPr>
        <p:spPr>
          <a:xfrm rot="16617591">
            <a:off x="464212" y="3304599"/>
            <a:ext cx="1159413" cy="1634330"/>
          </a:xfrm>
          <a:prstGeom prst="ellipse">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5" name="Rectangle 74">
            <a:extLst>
              <a:ext uri="{FF2B5EF4-FFF2-40B4-BE49-F238E27FC236}">
                <a16:creationId xmlns:a16="http://schemas.microsoft.com/office/drawing/2014/main" id="{CF9CA3A6-298E-4840-B8F9-08D9514A288E}"/>
              </a:ext>
            </a:extLst>
          </p:cNvPr>
          <p:cNvSpPr/>
          <p:nvPr/>
        </p:nvSpPr>
        <p:spPr>
          <a:xfrm>
            <a:off x="7525504" y="3475057"/>
            <a:ext cx="676788" cy="246221"/>
          </a:xfrm>
          <a:prstGeom prst="rect">
            <a:avLst/>
          </a:prstGeom>
        </p:spPr>
        <p:txBody>
          <a:bodyPr wrap="none">
            <a:spAutoFit/>
          </a:bodyPr>
          <a:lstStyle/>
          <a:p>
            <a:r>
              <a:rPr lang="en-GB" sz="1000" b="1" dirty="0">
                <a:solidFill>
                  <a:srgbClr val="0070C0"/>
                </a:solidFill>
                <a:latin typeface="Helvetica" pitchFamily="2" charset="0"/>
              </a:rPr>
              <a:t>Outputs</a:t>
            </a:r>
            <a:endParaRPr lang="en-GB" sz="1000" b="1" dirty="0">
              <a:solidFill>
                <a:srgbClr val="0070C0"/>
              </a:solidFill>
              <a:effectLst/>
              <a:latin typeface="Helvetica" pitchFamily="2" charset="0"/>
            </a:endParaRPr>
          </a:p>
        </p:txBody>
      </p:sp>
      <p:sp>
        <p:nvSpPr>
          <p:cNvPr id="76" name="Rectangle 75">
            <a:extLst>
              <a:ext uri="{FF2B5EF4-FFF2-40B4-BE49-F238E27FC236}">
                <a16:creationId xmlns:a16="http://schemas.microsoft.com/office/drawing/2014/main" id="{2634D933-FF04-2A40-85A2-B90B6FA46189}"/>
              </a:ext>
            </a:extLst>
          </p:cNvPr>
          <p:cNvSpPr/>
          <p:nvPr/>
        </p:nvSpPr>
        <p:spPr>
          <a:xfrm>
            <a:off x="6910334" y="1300198"/>
            <a:ext cx="994183" cy="246221"/>
          </a:xfrm>
          <a:prstGeom prst="rect">
            <a:avLst/>
          </a:prstGeom>
        </p:spPr>
        <p:txBody>
          <a:bodyPr wrap="none">
            <a:spAutoFit/>
          </a:bodyPr>
          <a:lstStyle/>
          <a:p>
            <a:r>
              <a:rPr lang="en-GB" sz="1000" b="1" dirty="0">
                <a:solidFill>
                  <a:srgbClr val="7030A0"/>
                </a:solidFill>
                <a:latin typeface="Helvetica" pitchFamily="2" charset="0"/>
              </a:rPr>
              <a:t>Disturbances</a:t>
            </a:r>
            <a:endParaRPr lang="en-GB" sz="1000" b="1" dirty="0">
              <a:solidFill>
                <a:srgbClr val="7030A0"/>
              </a:solidFill>
              <a:effectLst/>
              <a:latin typeface="Helvetica" pitchFamily="2" charset="0"/>
            </a:endParaRPr>
          </a:p>
        </p:txBody>
      </p:sp>
      <p:sp>
        <p:nvSpPr>
          <p:cNvPr id="77" name="Rectangle 76">
            <a:extLst>
              <a:ext uri="{FF2B5EF4-FFF2-40B4-BE49-F238E27FC236}">
                <a16:creationId xmlns:a16="http://schemas.microsoft.com/office/drawing/2014/main" id="{518B6A2A-14AB-7F4D-8AD0-FE357E9B92C0}"/>
              </a:ext>
            </a:extLst>
          </p:cNvPr>
          <p:cNvSpPr/>
          <p:nvPr/>
        </p:nvSpPr>
        <p:spPr>
          <a:xfrm>
            <a:off x="558528" y="3271363"/>
            <a:ext cx="994183" cy="246221"/>
          </a:xfrm>
          <a:prstGeom prst="rect">
            <a:avLst/>
          </a:prstGeom>
        </p:spPr>
        <p:txBody>
          <a:bodyPr wrap="none">
            <a:spAutoFit/>
          </a:bodyPr>
          <a:lstStyle/>
          <a:p>
            <a:r>
              <a:rPr lang="en-GB" sz="1000" b="1" dirty="0">
                <a:solidFill>
                  <a:srgbClr val="7030A0"/>
                </a:solidFill>
                <a:latin typeface="Helvetica" pitchFamily="2" charset="0"/>
              </a:rPr>
              <a:t>Disturbances</a:t>
            </a:r>
            <a:endParaRPr lang="en-GB" sz="1000" b="1" dirty="0">
              <a:solidFill>
                <a:srgbClr val="7030A0"/>
              </a:solidFill>
              <a:effectLst/>
              <a:latin typeface="Helvetica" pitchFamily="2" charset="0"/>
            </a:endParaRPr>
          </a:p>
        </p:txBody>
      </p:sp>
      <p:sp>
        <p:nvSpPr>
          <p:cNvPr id="3" name="Oval 2">
            <a:extLst>
              <a:ext uri="{FF2B5EF4-FFF2-40B4-BE49-F238E27FC236}">
                <a16:creationId xmlns:a16="http://schemas.microsoft.com/office/drawing/2014/main" id="{BE76AEEB-D5A4-B24F-B85D-06F3EF038C0A}"/>
              </a:ext>
            </a:extLst>
          </p:cNvPr>
          <p:cNvSpPr/>
          <p:nvPr/>
        </p:nvSpPr>
        <p:spPr>
          <a:xfrm>
            <a:off x="4608972" y="2021453"/>
            <a:ext cx="36000" cy="36000"/>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5819823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41" grpId="0"/>
      <p:bldP spid="65" grpId="0"/>
      <p:bldP spid="67" grpId="0"/>
      <p:bldP spid="70" grpId="0"/>
      <p:bldP spid="53" grpId="0" animBg="1"/>
      <p:bldP spid="72" grpId="0" animBg="1"/>
      <p:bldP spid="73" grpId="0" animBg="1"/>
      <p:bldP spid="74" grpId="0" animBg="1"/>
      <p:bldP spid="75" grpId="0"/>
      <p:bldP spid="76" grpId="0"/>
      <p:bldP spid="7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Crafting models</a:t>
            </a:r>
            <a:endParaRPr lang="fr-CH" sz="2000" spc="-80" dirty="0"/>
          </a:p>
        </p:txBody>
      </p:sp>
      <p:sp>
        <p:nvSpPr>
          <p:cNvPr id="19" name="Rectangle 18">
            <a:extLst>
              <a:ext uri="{FF2B5EF4-FFF2-40B4-BE49-F238E27FC236}">
                <a16:creationId xmlns:a16="http://schemas.microsoft.com/office/drawing/2014/main" id="{8B08BF6B-10C4-5E48-B4FB-B932BB147AA5}"/>
              </a:ext>
            </a:extLst>
          </p:cNvPr>
          <p:cNvSpPr/>
          <p:nvPr/>
        </p:nvSpPr>
        <p:spPr>
          <a:xfrm>
            <a:off x="325000" y="735860"/>
            <a:ext cx="3805850" cy="261610"/>
          </a:xfrm>
          <a:prstGeom prst="rect">
            <a:avLst/>
          </a:prstGeom>
        </p:spPr>
        <p:txBody>
          <a:bodyPr wrap="none">
            <a:spAutoFit/>
          </a:bodyPr>
          <a:lstStyle/>
          <a:p>
            <a:r>
              <a:rPr lang="en-GB" sz="1100" dirty="0">
                <a:latin typeface="Helvetica" pitchFamily="2" charset="0"/>
              </a:rPr>
              <a:t>From static functions to (discrete-time) dynamical systems</a:t>
            </a:r>
            <a:endParaRPr lang="en-GB" sz="1100" dirty="0">
              <a:effectLst/>
              <a:latin typeface="Helvetica" pitchFamily="2" charset="0"/>
            </a:endParaRPr>
          </a:p>
        </p:txBody>
      </p:sp>
      <p:pic>
        <p:nvPicPr>
          <p:cNvPr id="16" name="Picture 15">
            <a:extLst>
              <a:ext uri="{FF2B5EF4-FFF2-40B4-BE49-F238E27FC236}">
                <a16:creationId xmlns:a16="http://schemas.microsoft.com/office/drawing/2014/main" id="{8CD899AC-1DD0-5049-AD3F-E0F05EE156B3}"/>
              </a:ext>
            </a:extLst>
          </p:cNvPr>
          <p:cNvPicPr>
            <a:picLocks noChangeAspect="1"/>
          </p:cNvPicPr>
          <p:nvPr/>
        </p:nvPicPr>
        <p:blipFill>
          <a:blip r:embed="rId3"/>
          <a:stretch>
            <a:fillRect/>
          </a:stretch>
        </p:blipFill>
        <p:spPr>
          <a:xfrm>
            <a:off x="414543" y="1293308"/>
            <a:ext cx="5270500" cy="469900"/>
          </a:xfrm>
          <a:prstGeom prst="rect">
            <a:avLst/>
          </a:prstGeom>
        </p:spPr>
      </p:pic>
      <p:pic>
        <p:nvPicPr>
          <p:cNvPr id="20" name="Picture 19">
            <a:extLst>
              <a:ext uri="{FF2B5EF4-FFF2-40B4-BE49-F238E27FC236}">
                <a16:creationId xmlns:a16="http://schemas.microsoft.com/office/drawing/2014/main" id="{6F0EDACB-9E79-CD4C-B406-615FA693A5E0}"/>
              </a:ext>
            </a:extLst>
          </p:cNvPr>
          <p:cNvPicPr>
            <a:picLocks noChangeAspect="1"/>
          </p:cNvPicPr>
          <p:nvPr/>
        </p:nvPicPr>
        <p:blipFill>
          <a:blip r:embed="rId4"/>
          <a:stretch>
            <a:fillRect/>
          </a:stretch>
        </p:blipFill>
        <p:spPr>
          <a:xfrm>
            <a:off x="414543" y="2180815"/>
            <a:ext cx="5270500" cy="469900"/>
          </a:xfrm>
          <a:prstGeom prst="rect">
            <a:avLst/>
          </a:prstGeom>
        </p:spPr>
      </p:pic>
      <p:sp>
        <p:nvSpPr>
          <p:cNvPr id="22" name="Rectangle 21">
            <a:extLst>
              <a:ext uri="{FF2B5EF4-FFF2-40B4-BE49-F238E27FC236}">
                <a16:creationId xmlns:a16="http://schemas.microsoft.com/office/drawing/2014/main" id="{4E808277-FFCE-6740-9F2D-53B623BC13FB}"/>
              </a:ext>
            </a:extLst>
          </p:cNvPr>
          <p:cNvSpPr/>
          <p:nvPr/>
        </p:nvSpPr>
        <p:spPr>
          <a:xfrm>
            <a:off x="6094720" y="1328203"/>
            <a:ext cx="2164375" cy="400110"/>
          </a:xfrm>
          <a:prstGeom prst="rect">
            <a:avLst/>
          </a:prstGeom>
        </p:spPr>
        <p:txBody>
          <a:bodyPr wrap="none">
            <a:spAutoFit/>
          </a:bodyPr>
          <a:lstStyle/>
          <a:p>
            <a:pPr algn="ctr"/>
            <a:r>
              <a:rPr lang="en-GB" sz="1000" b="1" dirty="0">
                <a:latin typeface="Helvetica" pitchFamily="2" charset="0"/>
              </a:rPr>
              <a:t>N</a:t>
            </a:r>
            <a:r>
              <a:rPr lang="en-GB" sz="1000" dirty="0">
                <a:latin typeface="Helvetica" pitchFamily="2" charset="0"/>
              </a:rPr>
              <a:t>on-linear </a:t>
            </a:r>
            <a:r>
              <a:rPr lang="en-GB" sz="1000" b="1" dirty="0">
                <a:latin typeface="Helvetica" pitchFamily="2" charset="0"/>
              </a:rPr>
              <a:t>A</a:t>
            </a:r>
            <a:r>
              <a:rPr lang="en-GB" sz="1000" dirty="0">
                <a:latin typeface="Helvetica" pitchFamily="2" charset="0"/>
              </a:rPr>
              <a:t>uto </a:t>
            </a:r>
            <a:r>
              <a:rPr lang="en-GB" sz="1000" b="1" dirty="0">
                <a:latin typeface="Helvetica" pitchFamily="2" charset="0"/>
              </a:rPr>
              <a:t>R</a:t>
            </a:r>
            <a:r>
              <a:rPr lang="en-GB" sz="1000" dirty="0">
                <a:latin typeface="Helvetica" pitchFamily="2" charset="0"/>
              </a:rPr>
              <a:t>egressive model </a:t>
            </a:r>
          </a:p>
          <a:p>
            <a:pPr algn="ctr"/>
            <a:r>
              <a:rPr lang="en-GB" sz="1000" dirty="0">
                <a:latin typeface="Helvetica" pitchFamily="2" charset="0"/>
              </a:rPr>
              <a:t>with </a:t>
            </a:r>
            <a:r>
              <a:rPr lang="en-GB" sz="1000" dirty="0" err="1">
                <a:latin typeface="Helvetica" pitchFamily="2" charset="0"/>
              </a:rPr>
              <a:t>e</a:t>
            </a:r>
            <a:r>
              <a:rPr lang="en-GB" sz="1000" b="1" dirty="0" err="1">
                <a:latin typeface="Helvetica" pitchFamily="2" charset="0"/>
              </a:rPr>
              <a:t>X</a:t>
            </a:r>
            <a:r>
              <a:rPr lang="en-GB" sz="1000" dirty="0" err="1">
                <a:latin typeface="Helvetica" pitchFamily="2" charset="0"/>
              </a:rPr>
              <a:t>ogenous</a:t>
            </a:r>
            <a:r>
              <a:rPr lang="en-GB" sz="1000" dirty="0">
                <a:latin typeface="Helvetica" pitchFamily="2" charset="0"/>
              </a:rPr>
              <a:t> inputs (NARX)</a:t>
            </a:r>
            <a:endParaRPr lang="en-GB" sz="1000" dirty="0">
              <a:effectLst/>
              <a:latin typeface="Helvetica" pitchFamily="2" charset="0"/>
            </a:endParaRPr>
          </a:p>
        </p:txBody>
      </p:sp>
      <p:sp>
        <p:nvSpPr>
          <p:cNvPr id="23" name="Rectangle 22">
            <a:extLst>
              <a:ext uri="{FF2B5EF4-FFF2-40B4-BE49-F238E27FC236}">
                <a16:creationId xmlns:a16="http://schemas.microsoft.com/office/drawing/2014/main" id="{97ABCC77-6589-314E-8DD2-C8C2688A290A}"/>
              </a:ext>
            </a:extLst>
          </p:cNvPr>
          <p:cNvSpPr/>
          <p:nvPr/>
        </p:nvSpPr>
        <p:spPr>
          <a:xfrm>
            <a:off x="6506691" y="2295422"/>
            <a:ext cx="1340432" cy="400110"/>
          </a:xfrm>
          <a:prstGeom prst="rect">
            <a:avLst/>
          </a:prstGeom>
        </p:spPr>
        <p:txBody>
          <a:bodyPr wrap="none">
            <a:spAutoFit/>
          </a:bodyPr>
          <a:lstStyle/>
          <a:p>
            <a:pPr algn="ctr"/>
            <a:r>
              <a:rPr lang="en-GB" sz="1000" dirty="0">
                <a:latin typeface="Helvetica" pitchFamily="2" charset="0"/>
              </a:rPr>
              <a:t>“GP-NARX”</a:t>
            </a:r>
          </a:p>
          <a:p>
            <a:pPr algn="ctr"/>
            <a:r>
              <a:rPr lang="en-GB" sz="1000" dirty="0">
                <a:effectLst/>
                <a:latin typeface="Helvetica" pitchFamily="2" charset="0"/>
              </a:rPr>
              <a:t>(mean function only)</a:t>
            </a:r>
          </a:p>
        </p:txBody>
      </p:sp>
      <p:sp>
        <p:nvSpPr>
          <p:cNvPr id="21" name="Left Brace 20">
            <a:extLst>
              <a:ext uri="{FF2B5EF4-FFF2-40B4-BE49-F238E27FC236}">
                <a16:creationId xmlns:a16="http://schemas.microsoft.com/office/drawing/2014/main" id="{059FEEAA-3073-834D-AA94-588BA6978A51}"/>
              </a:ext>
            </a:extLst>
          </p:cNvPr>
          <p:cNvSpPr/>
          <p:nvPr/>
        </p:nvSpPr>
        <p:spPr>
          <a:xfrm rot="16200000">
            <a:off x="3328148" y="676387"/>
            <a:ext cx="196328" cy="428154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5" name="Rectangle 24">
            <a:extLst>
              <a:ext uri="{FF2B5EF4-FFF2-40B4-BE49-F238E27FC236}">
                <a16:creationId xmlns:a16="http://schemas.microsoft.com/office/drawing/2014/main" id="{059FA8CC-F545-E34D-B926-8C514CBA65E5}"/>
              </a:ext>
            </a:extLst>
          </p:cNvPr>
          <p:cNvSpPr/>
          <p:nvPr/>
        </p:nvSpPr>
        <p:spPr>
          <a:xfrm>
            <a:off x="3103948" y="2915323"/>
            <a:ext cx="644728" cy="246221"/>
          </a:xfrm>
          <a:prstGeom prst="rect">
            <a:avLst/>
          </a:prstGeom>
        </p:spPr>
        <p:txBody>
          <a:bodyPr wrap="none">
            <a:spAutoFit/>
          </a:bodyPr>
          <a:lstStyle/>
          <a:p>
            <a:pPr algn="ctr"/>
            <a:r>
              <a:rPr lang="en-GB" sz="1000" dirty="0">
                <a:solidFill>
                  <a:srgbClr val="FF0000"/>
                </a:solidFill>
                <a:latin typeface="Helvetica" pitchFamily="2" charset="0"/>
              </a:rPr>
              <a:t>features</a:t>
            </a:r>
            <a:endParaRPr lang="en-GB" sz="1000" dirty="0">
              <a:solidFill>
                <a:srgbClr val="FF0000"/>
              </a:solidFill>
              <a:effectLst/>
              <a:latin typeface="Helvetica" pitchFamily="2" charset="0"/>
            </a:endParaRPr>
          </a:p>
        </p:txBody>
      </p:sp>
      <p:sp>
        <p:nvSpPr>
          <p:cNvPr id="26" name="Rectangle 25">
            <a:extLst>
              <a:ext uri="{FF2B5EF4-FFF2-40B4-BE49-F238E27FC236}">
                <a16:creationId xmlns:a16="http://schemas.microsoft.com/office/drawing/2014/main" id="{566A0A00-3018-1248-B021-3C17704FAE69}"/>
              </a:ext>
            </a:extLst>
          </p:cNvPr>
          <p:cNvSpPr/>
          <p:nvPr/>
        </p:nvSpPr>
        <p:spPr>
          <a:xfrm>
            <a:off x="361302" y="2572422"/>
            <a:ext cx="510075" cy="246221"/>
          </a:xfrm>
          <a:prstGeom prst="rect">
            <a:avLst/>
          </a:prstGeom>
        </p:spPr>
        <p:txBody>
          <a:bodyPr wrap="none">
            <a:spAutoFit/>
          </a:bodyPr>
          <a:lstStyle/>
          <a:p>
            <a:pPr algn="ctr"/>
            <a:r>
              <a:rPr lang="en-GB" sz="1000" dirty="0">
                <a:solidFill>
                  <a:srgbClr val="FF0000"/>
                </a:solidFill>
                <a:latin typeface="Helvetica" pitchFamily="2" charset="0"/>
              </a:rPr>
              <a:t>target</a:t>
            </a:r>
            <a:endParaRPr lang="en-GB" sz="1000" dirty="0">
              <a:solidFill>
                <a:srgbClr val="FF0000"/>
              </a:solidFill>
              <a:effectLst/>
              <a:latin typeface="Helvetica" pitchFamily="2" charset="0"/>
            </a:endParaRPr>
          </a:p>
        </p:txBody>
      </p:sp>
      <p:sp>
        <p:nvSpPr>
          <p:cNvPr id="27" name="Left Brace 26">
            <a:extLst>
              <a:ext uri="{FF2B5EF4-FFF2-40B4-BE49-F238E27FC236}">
                <a16:creationId xmlns:a16="http://schemas.microsoft.com/office/drawing/2014/main" id="{2B03AC42-77E0-874F-AF1C-D390490420D2}"/>
              </a:ext>
            </a:extLst>
          </p:cNvPr>
          <p:cNvSpPr/>
          <p:nvPr/>
        </p:nvSpPr>
        <p:spPr>
          <a:xfrm rot="16200000">
            <a:off x="531347" y="2298959"/>
            <a:ext cx="196328" cy="42993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pic>
        <p:nvPicPr>
          <p:cNvPr id="28" name="Picture 27">
            <a:extLst>
              <a:ext uri="{FF2B5EF4-FFF2-40B4-BE49-F238E27FC236}">
                <a16:creationId xmlns:a16="http://schemas.microsoft.com/office/drawing/2014/main" id="{EE652513-6B8C-1843-BC2A-166C3230C9FB}"/>
              </a:ext>
            </a:extLst>
          </p:cNvPr>
          <p:cNvPicPr>
            <a:picLocks noChangeAspect="1"/>
          </p:cNvPicPr>
          <p:nvPr/>
        </p:nvPicPr>
        <p:blipFill>
          <a:blip r:embed="rId5"/>
          <a:stretch>
            <a:fillRect/>
          </a:stretch>
        </p:blipFill>
        <p:spPr>
          <a:xfrm>
            <a:off x="1557730" y="3608560"/>
            <a:ext cx="3619364" cy="799080"/>
          </a:xfrm>
          <a:prstGeom prst="rect">
            <a:avLst/>
          </a:prstGeom>
        </p:spPr>
      </p:pic>
      <p:sp>
        <p:nvSpPr>
          <p:cNvPr id="30" name="Rectangle 29">
            <a:extLst>
              <a:ext uri="{FF2B5EF4-FFF2-40B4-BE49-F238E27FC236}">
                <a16:creationId xmlns:a16="http://schemas.microsoft.com/office/drawing/2014/main" id="{D13880A0-628B-7D4B-8518-099B41D209E6}"/>
              </a:ext>
            </a:extLst>
          </p:cNvPr>
          <p:cNvSpPr/>
          <p:nvPr/>
        </p:nvSpPr>
        <p:spPr>
          <a:xfrm>
            <a:off x="1285540" y="4442276"/>
            <a:ext cx="4340603" cy="246221"/>
          </a:xfrm>
          <a:prstGeom prst="rect">
            <a:avLst/>
          </a:prstGeom>
        </p:spPr>
        <p:txBody>
          <a:bodyPr wrap="square">
            <a:spAutoFit/>
          </a:bodyPr>
          <a:lstStyle/>
          <a:p>
            <a:pPr algn="ctr"/>
            <a:r>
              <a:rPr lang="en-GB" sz="1000" dirty="0">
                <a:latin typeface="Helvetica" pitchFamily="2" charset="0"/>
              </a:rPr>
              <a:t>Final NARX delays (i.e. GP features) = domain knowledge + hand tuning</a:t>
            </a:r>
          </a:p>
        </p:txBody>
      </p:sp>
    </p:spTree>
    <p:extLst>
      <p:ext uri="{BB962C8B-B14F-4D97-AF65-F5344CB8AC3E}">
        <p14:creationId xmlns:p14="http://schemas.microsoft.com/office/powerpoint/2010/main" val="6204573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 grpId="0" animBg="1"/>
      <p:bldP spid="25" grpId="0"/>
      <p:bldP spid="26" grpId="0"/>
      <p:bldP spid="27" grpId="0" animBg="1"/>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Crafting models</a:t>
            </a:r>
            <a:endParaRPr lang="fr-CH" sz="2000" spc="-80" dirty="0"/>
          </a:p>
        </p:txBody>
      </p:sp>
      <p:sp>
        <p:nvSpPr>
          <p:cNvPr id="4" name="Rectangle 3">
            <a:extLst>
              <a:ext uri="{FF2B5EF4-FFF2-40B4-BE49-F238E27FC236}">
                <a16:creationId xmlns:a16="http://schemas.microsoft.com/office/drawing/2014/main" id="{12FFAAF5-3046-6245-A657-DE4078740866}"/>
              </a:ext>
            </a:extLst>
          </p:cNvPr>
          <p:cNvSpPr/>
          <p:nvPr/>
        </p:nvSpPr>
        <p:spPr>
          <a:xfrm>
            <a:off x="247076" y="735860"/>
            <a:ext cx="7876195" cy="1892826"/>
          </a:xfrm>
          <a:prstGeom prst="rect">
            <a:avLst/>
          </a:prstGeom>
        </p:spPr>
        <p:txBody>
          <a:bodyPr wrap="none">
            <a:spAutoFit/>
          </a:bodyPr>
          <a:lstStyle/>
          <a:p>
            <a:r>
              <a:rPr lang="en-GB" sz="1300" b="1" dirty="0">
                <a:latin typeface="Helvetica" pitchFamily="2" charset="0"/>
              </a:rPr>
              <a:t>Advanced training details:</a:t>
            </a:r>
          </a:p>
          <a:p>
            <a:endParaRPr lang="en-GB" sz="1300" dirty="0">
              <a:latin typeface="Helvetica" pitchFamily="2" charset="0"/>
            </a:endParaRPr>
          </a:p>
          <a:p>
            <a:pPr marL="171450" indent="-171450">
              <a:buFont typeface="Arial" panose="020B0604020202020204" pitchFamily="34" charset="0"/>
              <a:buChar char="•"/>
            </a:pPr>
            <a:r>
              <a:rPr lang="en-GB" sz="1300" dirty="0">
                <a:latin typeface="Helvetica" pitchFamily="2" charset="0"/>
              </a:rPr>
              <a:t>Control period of 10 mins, but signals were sampled 5 times faster</a:t>
            </a:r>
          </a:p>
          <a:p>
            <a:pPr marL="171450" indent="-171450">
              <a:buFont typeface="Arial" panose="020B0604020202020204" pitchFamily="34" charset="0"/>
              <a:buChar char="•"/>
            </a:pPr>
            <a:endParaRPr lang="en-GB" sz="1300" dirty="0">
              <a:latin typeface="Helvetica" pitchFamily="2" charset="0"/>
            </a:endParaRPr>
          </a:p>
          <a:p>
            <a:pPr marL="171450" indent="-171450">
              <a:buFont typeface="Arial" panose="020B0604020202020204" pitchFamily="34" charset="0"/>
              <a:buChar char="•"/>
            </a:pPr>
            <a:r>
              <a:rPr lang="en-GB" sz="1300" dirty="0">
                <a:latin typeface="Helvetica" pitchFamily="2" charset="0"/>
              </a:rPr>
              <a:t>Training data consisted of: closed-loop PI, closed-loop RBC, open-loop random, open-loop ramps, etc</a:t>
            </a:r>
          </a:p>
          <a:p>
            <a:pPr marL="171450" indent="-171450">
              <a:buFont typeface="Arial" panose="020B0604020202020204" pitchFamily="34" charset="0"/>
              <a:buChar char="•"/>
            </a:pPr>
            <a:endParaRPr lang="en-GB" sz="1300" dirty="0">
              <a:latin typeface="Helvetica" pitchFamily="2" charset="0"/>
            </a:endParaRPr>
          </a:p>
          <a:p>
            <a:pPr marL="171450" indent="-171450">
              <a:buFont typeface="Arial" panose="020B0604020202020204" pitchFamily="34" charset="0"/>
              <a:buChar char="•"/>
            </a:pPr>
            <a:r>
              <a:rPr lang="en-GB" sz="1300" dirty="0">
                <a:latin typeface="Helvetica" pitchFamily="2" charset="0"/>
              </a:rPr>
              <a:t>Training set = 4491 points (22455 in total)</a:t>
            </a:r>
          </a:p>
          <a:p>
            <a:pPr marL="171450" indent="-171450">
              <a:buFont typeface="Arial" panose="020B0604020202020204" pitchFamily="34" charset="0"/>
              <a:buChar char="•"/>
            </a:pPr>
            <a:endParaRPr lang="en-GB" sz="1300" dirty="0">
              <a:solidFill>
                <a:srgbClr val="FF0000"/>
              </a:solidFill>
              <a:latin typeface="Helvetica" pitchFamily="2" charset="0"/>
            </a:endParaRPr>
          </a:p>
          <a:p>
            <a:pPr marL="171450" indent="-171450">
              <a:buFont typeface="Arial" panose="020B0604020202020204" pitchFamily="34" charset="0"/>
              <a:buChar char="•"/>
            </a:pPr>
            <a:endParaRPr lang="en-GB" sz="1300" dirty="0">
              <a:latin typeface="Helvetica" pitchFamily="2" charset="0"/>
            </a:endParaRPr>
          </a:p>
        </p:txBody>
      </p:sp>
    </p:spTree>
    <p:extLst>
      <p:ext uri="{BB962C8B-B14F-4D97-AF65-F5344CB8AC3E}">
        <p14:creationId xmlns:p14="http://schemas.microsoft.com/office/powerpoint/2010/main" val="25692509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Crafting models</a:t>
            </a:r>
            <a:endParaRPr lang="fr-CH" sz="2000" spc="-80" dirty="0"/>
          </a:p>
        </p:txBody>
      </p:sp>
      <p:sp>
        <p:nvSpPr>
          <p:cNvPr id="4" name="Rectangle 3">
            <a:extLst>
              <a:ext uri="{FF2B5EF4-FFF2-40B4-BE49-F238E27FC236}">
                <a16:creationId xmlns:a16="http://schemas.microsoft.com/office/drawing/2014/main" id="{12FFAAF5-3046-6245-A657-DE4078740866}"/>
              </a:ext>
            </a:extLst>
          </p:cNvPr>
          <p:cNvSpPr/>
          <p:nvPr/>
        </p:nvSpPr>
        <p:spPr>
          <a:xfrm>
            <a:off x="247076" y="735860"/>
            <a:ext cx="7968848" cy="3093154"/>
          </a:xfrm>
          <a:prstGeom prst="rect">
            <a:avLst/>
          </a:prstGeom>
        </p:spPr>
        <p:txBody>
          <a:bodyPr wrap="none">
            <a:spAutoFit/>
          </a:bodyPr>
          <a:lstStyle/>
          <a:p>
            <a:r>
              <a:rPr lang="en-GB" sz="1300" b="1" dirty="0">
                <a:latin typeface="Helvetica" pitchFamily="2" charset="0"/>
              </a:rPr>
              <a:t>Advanced training details:</a:t>
            </a:r>
          </a:p>
          <a:p>
            <a:endParaRPr lang="en-GB" sz="1300" dirty="0">
              <a:latin typeface="Helvetica" pitchFamily="2" charset="0"/>
            </a:endParaRPr>
          </a:p>
          <a:p>
            <a:pPr marL="171450" indent="-171450">
              <a:buFont typeface="Arial" panose="020B0604020202020204" pitchFamily="34" charset="0"/>
              <a:buChar char="•"/>
            </a:pPr>
            <a:r>
              <a:rPr lang="en-GB" sz="1300" dirty="0">
                <a:latin typeface="Helvetica" pitchFamily="2" charset="0"/>
              </a:rPr>
              <a:t>Control period of 10 mins, but signals were sampled 5 times faster</a:t>
            </a:r>
          </a:p>
          <a:p>
            <a:pPr marL="171450" indent="-171450">
              <a:buFont typeface="Arial" panose="020B0604020202020204" pitchFamily="34" charset="0"/>
              <a:buChar char="•"/>
            </a:pPr>
            <a:endParaRPr lang="en-GB" sz="1300" dirty="0">
              <a:latin typeface="Helvetica" pitchFamily="2" charset="0"/>
            </a:endParaRPr>
          </a:p>
          <a:p>
            <a:pPr marL="171450" indent="-171450">
              <a:buFont typeface="Arial" panose="020B0604020202020204" pitchFamily="34" charset="0"/>
              <a:buChar char="•"/>
            </a:pPr>
            <a:r>
              <a:rPr lang="en-GB" sz="1300" dirty="0">
                <a:latin typeface="Helvetica" pitchFamily="2" charset="0"/>
              </a:rPr>
              <a:t>Training data consisted of: closed-loop PI, closed-loop RBC, open-loop random, open-loop ramps, etc</a:t>
            </a:r>
          </a:p>
          <a:p>
            <a:pPr marL="171450" indent="-171450">
              <a:buFont typeface="Arial" panose="020B0604020202020204" pitchFamily="34" charset="0"/>
              <a:buChar char="•"/>
            </a:pPr>
            <a:endParaRPr lang="en-GB" sz="1300" dirty="0">
              <a:latin typeface="Helvetica" pitchFamily="2" charset="0"/>
            </a:endParaRPr>
          </a:p>
          <a:p>
            <a:pPr marL="171450" indent="-171450">
              <a:buFont typeface="Arial" panose="020B0604020202020204" pitchFamily="34" charset="0"/>
              <a:buChar char="•"/>
            </a:pPr>
            <a:r>
              <a:rPr lang="en-GB" sz="1300" dirty="0">
                <a:latin typeface="Helvetica" pitchFamily="2" charset="0"/>
              </a:rPr>
              <a:t>Training set = 4491 points (22455 in total)</a:t>
            </a:r>
          </a:p>
          <a:p>
            <a:pPr marL="171450" indent="-171450">
              <a:buFont typeface="Arial" panose="020B0604020202020204" pitchFamily="34" charset="0"/>
              <a:buChar char="•"/>
            </a:pPr>
            <a:endParaRPr lang="en-GB" sz="1300" dirty="0">
              <a:latin typeface="Helvetica" pitchFamily="2" charset="0"/>
            </a:endParaRPr>
          </a:p>
          <a:p>
            <a:pPr marL="171450" indent="-171450">
              <a:buFont typeface="Arial" panose="020B0604020202020204" pitchFamily="34" charset="0"/>
              <a:buChar char="•"/>
            </a:pPr>
            <a:endParaRPr lang="en-GB" sz="1300" dirty="0">
              <a:latin typeface="Helvetica" pitchFamily="2" charset="0"/>
            </a:endParaRPr>
          </a:p>
          <a:p>
            <a:pPr marL="171450" indent="-171450">
              <a:buFont typeface="Arial" panose="020B0604020202020204" pitchFamily="34" charset="0"/>
              <a:buChar char="•"/>
            </a:pPr>
            <a:r>
              <a:rPr lang="en-GB" sz="1300" dirty="0">
                <a:latin typeface="Helvetica" pitchFamily="2" charset="0"/>
              </a:rPr>
              <a:t>Pre-processing: outlier detection, imputation (interpolation), discarding periods of “abnormal operation” </a:t>
            </a:r>
          </a:p>
          <a:p>
            <a:pPr marL="171450" indent="-171450">
              <a:buFont typeface="Arial" panose="020B0604020202020204" pitchFamily="34" charset="0"/>
              <a:buChar char="•"/>
            </a:pPr>
            <a:endParaRPr lang="en-GB" sz="1300" dirty="0">
              <a:latin typeface="Helvetica" pitchFamily="2" charset="0"/>
            </a:endParaRPr>
          </a:p>
          <a:p>
            <a:pPr marL="171450" indent="-171450">
              <a:buFont typeface="Arial" panose="020B0604020202020204" pitchFamily="34" charset="0"/>
              <a:buChar char="•"/>
            </a:pPr>
            <a:r>
              <a:rPr lang="en-GB" sz="1300" dirty="0">
                <a:latin typeface="Helvetica" pitchFamily="2" charset="0"/>
              </a:rPr>
              <a:t>Dropping points too close to each other (Euclidean norm)</a:t>
            </a:r>
          </a:p>
          <a:p>
            <a:pPr marL="171450" indent="-171450">
              <a:buFont typeface="Arial" panose="020B0604020202020204" pitchFamily="34" charset="0"/>
              <a:buChar char="•"/>
            </a:pPr>
            <a:endParaRPr lang="en-GB" sz="1300" dirty="0">
              <a:latin typeface="Helvetica" pitchFamily="2" charset="0"/>
            </a:endParaRPr>
          </a:p>
          <a:p>
            <a:pPr marL="171450" indent="-171450">
              <a:buFont typeface="Arial" panose="020B0604020202020204" pitchFamily="34" charset="0"/>
              <a:buChar char="•"/>
            </a:pPr>
            <a:r>
              <a:rPr lang="en-GB" sz="1300" dirty="0">
                <a:latin typeface="Helvetica" pitchFamily="2" charset="0"/>
              </a:rPr>
              <a:t>Final total number of points:</a:t>
            </a:r>
            <a:r>
              <a:rPr lang="en-GB" sz="1300" dirty="0">
                <a:solidFill>
                  <a:srgbClr val="FF0000"/>
                </a:solidFill>
                <a:latin typeface="Helvetica" pitchFamily="2" charset="0"/>
              </a:rPr>
              <a:t>  GP1 = 231,  GP2 = 308,  GP3 = 281</a:t>
            </a:r>
          </a:p>
          <a:p>
            <a:pPr marL="171450" indent="-171450">
              <a:buFont typeface="Arial" panose="020B0604020202020204" pitchFamily="34" charset="0"/>
              <a:buChar char="•"/>
            </a:pPr>
            <a:endParaRPr lang="en-GB" sz="1300" dirty="0">
              <a:latin typeface="Helvetica" pitchFamily="2" charset="0"/>
            </a:endParaRPr>
          </a:p>
        </p:txBody>
      </p:sp>
      <p:sp>
        <p:nvSpPr>
          <p:cNvPr id="5" name="Rectangle 4">
            <a:extLst>
              <a:ext uri="{FF2B5EF4-FFF2-40B4-BE49-F238E27FC236}">
                <a16:creationId xmlns:a16="http://schemas.microsoft.com/office/drawing/2014/main" id="{7CC5D5E3-25B3-8443-B342-868B4A5C0BE7}"/>
              </a:ext>
            </a:extLst>
          </p:cNvPr>
          <p:cNvSpPr/>
          <p:nvPr/>
        </p:nvSpPr>
        <p:spPr>
          <a:xfrm>
            <a:off x="1848248" y="3705903"/>
            <a:ext cx="4340603" cy="246221"/>
          </a:xfrm>
          <a:prstGeom prst="rect">
            <a:avLst/>
          </a:prstGeom>
        </p:spPr>
        <p:txBody>
          <a:bodyPr wrap="square">
            <a:spAutoFit/>
          </a:bodyPr>
          <a:lstStyle/>
          <a:p>
            <a:pPr algn="ctr"/>
            <a:r>
              <a:rPr lang="en-GB" sz="1000" dirty="0">
                <a:highlight>
                  <a:srgbClr val="FFFF00"/>
                </a:highlight>
                <a:latin typeface="Helvetica" pitchFamily="2" charset="0"/>
              </a:rPr>
              <a:t>“The most informative subset of a 748-hour period”</a:t>
            </a:r>
          </a:p>
        </p:txBody>
      </p:sp>
    </p:spTree>
    <p:extLst>
      <p:ext uri="{BB962C8B-B14F-4D97-AF65-F5344CB8AC3E}">
        <p14:creationId xmlns:p14="http://schemas.microsoft.com/office/powerpoint/2010/main" val="29705500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Crafting models</a:t>
            </a:r>
            <a:endParaRPr lang="fr-CH" sz="2000" spc="-80" dirty="0"/>
          </a:p>
        </p:txBody>
      </p:sp>
      <p:pic>
        <p:nvPicPr>
          <p:cNvPr id="4" name="Picture 3">
            <a:extLst>
              <a:ext uri="{FF2B5EF4-FFF2-40B4-BE49-F238E27FC236}">
                <a16:creationId xmlns:a16="http://schemas.microsoft.com/office/drawing/2014/main" id="{BA0434CD-A445-4742-ABA2-AAEF32F115DB}"/>
              </a:ext>
            </a:extLst>
          </p:cNvPr>
          <p:cNvPicPr>
            <a:picLocks noChangeAspect="1"/>
          </p:cNvPicPr>
          <p:nvPr/>
        </p:nvPicPr>
        <p:blipFill>
          <a:blip r:embed="rId3"/>
          <a:stretch>
            <a:fillRect/>
          </a:stretch>
        </p:blipFill>
        <p:spPr>
          <a:xfrm>
            <a:off x="795600" y="628650"/>
            <a:ext cx="3600450" cy="2034540"/>
          </a:xfrm>
          <a:prstGeom prst="rect">
            <a:avLst/>
          </a:prstGeom>
        </p:spPr>
      </p:pic>
      <p:pic>
        <p:nvPicPr>
          <p:cNvPr id="6" name="Picture 5">
            <a:extLst>
              <a:ext uri="{FF2B5EF4-FFF2-40B4-BE49-F238E27FC236}">
                <a16:creationId xmlns:a16="http://schemas.microsoft.com/office/drawing/2014/main" id="{B1243E6F-C05F-0446-BB91-C35E79FABC92}"/>
              </a:ext>
            </a:extLst>
          </p:cNvPr>
          <p:cNvPicPr>
            <a:picLocks noChangeAspect="1"/>
          </p:cNvPicPr>
          <p:nvPr/>
        </p:nvPicPr>
        <p:blipFill>
          <a:blip r:embed="rId4"/>
          <a:stretch>
            <a:fillRect/>
          </a:stretch>
        </p:blipFill>
        <p:spPr>
          <a:xfrm>
            <a:off x="4719600" y="628650"/>
            <a:ext cx="3600450" cy="2034540"/>
          </a:xfrm>
          <a:prstGeom prst="rect">
            <a:avLst/>
          </a:prstGeom>
        </p:spPr>
      </p:pic>
      <p:pic>
        <p:nvPicPr>
          <p:cNvPr id="8" name="Picture 7">
            <a:extLst>
              <a:ext uri="{FF2B5EF4-FFF2-40B4-BE49-F238E27FC236}">
                <a16:creationId xmlns:a16="http://schemas.microsoft.com/office/drawing/2014/main" id="{8C796E59-A011-614B-980F-6667E245EE2B}"/>
              </a:ext>
            </a:extLst>
          </p:cNvPr>
          <p:cNvPicPr>
            <a:picLocks noChangeAspect="1"/>
          </p:cNvPicPr>
          <p:nvPr/>
        </p:nvPicPr>
        <p:blipFill>
          <a:blip r:embed="rId5"/>
          <a:stretch>
            <a:fillRect/>
          </a:stretch>
        </p:blipFill>
        <p:spPr>
          <a:xfrm>
            <a:off x="2786400" y="2797512"/>
            <a:ext cx="3600450" cy="2034540"/>
          </a:xfrm>
          <a:prstGeom prst="rect">
            <a:avLst/>
          </a:prstGeom>
        </p:spPr>
      </p:pic>
    </p:spTree>
    <p:extLst>
      <p:ext uri="{BB962C8B-B14F-4D97-AF65-F5344CB8AC3E}">
        <p14:creationId xmlns:p14="http://schemas.microsoft.com/office/powerpoint/2010/main" val="9227720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Agenda</a:t>
            </a:r>
            <a:endParaRPr lang="fr-CH" sz="2000" spc="-80" dirty="0"/>
          </a:p>
        </p:txBody>
      </p:sp>
      <p:sp>
        <p:nvSpPr>
          <p:cNvPr id="5" name="Rectangle 4">
            <a:extLst>
              <a:ext uri="{FF2B5EF4-FFF2-40B4-BE49-F238E27FC236}">
                <a16:creationId xmlns:a16="http://schemas.microsoft.com/office/drawing/2014/main" id="{241CACAA-8273-C24B-88D8-2E311B232FE8}"/>
              </a:ext>
            </a:extLst>
          </p:cNvPr>
          <p:cNvSpPr/>
          <p:nvPr/>
        </p:nvSpPr>
        <p:spPr>
          <a:xfrm>
            <a:off x="1150347" y="788986"/>
            <a:ext cx="3240000" cy="18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t"/>
          <a:lstStyle/>
          <a:p>
            <a:pPr algn="ctr">
              <a:lnSpc>
                <a:spcPts val="3240"/>
              </a:lnSpc>
            </a:pPr>
            <a:r>
              <a:rPr lang="en-GB" sz="1600" b="1" dirty="0">
                <a:solidFill>
                  <a:srgbClr val="FFFFFF"/>
                </a:solidFill>
                <a:latin typeface="Helvetica" pitchFamily="2" charset="0"/>
              </a:rPr>
              <a:t>PART 1</a:t>
            </a:r>
          </a:p>
        </p:txBody>
      </p:sp>
      <p:sp>
        <p:nvSpPr>
          <p:cNvPr id="6" name="Rectangle 5">
            <a:extLst>
              <a:ext uri="{FF2B5EF4-FFF2-40B4-BE49-F238E27FC236}">
                <a16:creationId xmlns:a16="http://schemas.microsoft.com/office/drawing/2014/main" id="{7DC287FD-836A-3443-913B-33359996A95E}"/>
              </a:ext>
            </a:extLst>
          </p:cNvPr>
          <p:cNvSpPr/>
          <p:nvPr/>
        </p:nvSpPr>
        <p:spPr>
          <a:xfrm>
            <a:off x="4664862" y="788986"/>
            <a:ext cx="3240000" cy="180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t"/>
          <a:lstStyle/>
          <a:p>
            <a:pPr lvl="0" algn="ctr">
              <a:lnSpc>
                <a:spcPts val="3240"/>
              </a:lnSpc>
              <a:spcAft>
                <a:spcPts val="400"/>
              </a:spcAft>
            </a:pPr>
            <a:r>
              <a:rPr lang="en-GB" sz="1600" b="1" dirty="0">
                <a:solidFill>
                  <a:srgbClr val="FFFFFF"/>
                </a:solidFill>
                <a:latin typeface="Helvetica" pitchFamily="2" charset="0"/>
              </a:rPr>
              <a:t>PART 2</a:t>
            </a:r>
          </a:p>
        </p:txBody>
      </p:sp>
      <p:sp>
        <p:nvSpPr>
          <p:cNvPr id="7" name="Rectangle 6">
            <a:extLst>
              <a:ext uri="{FF2B5EF4-FFF2-40B4-BE49-F238E27FC236}">
                <a16:creationId xmlns:a16="http://schemas.microsoft.com/office/drawing/2014/main" id="{C3A3B6EB-763B-5D4B-AF76-F74EBF6EC532}"/>
              </a:ext>
            </a:extLst>
          </p:cNvPr>
          <p:cNvSpPr/>
          <p:nvPr/>
        </p:nvSpPr>
        <p:spPr>
          <a:xfrm>
            <a:off x="1150347" y="2849816"/>
            <a:ext cx="3240000" cy="1800000"/>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t">
            <a:noAutofit/>
          </a:bodyPr>
          <a:lstStyle/>
          <a:p>
            <a:pPr algn="ctr">
              <a:lnSpc>
                <a:spcPts val="3240"/>
              </a:lnSpc>
              <a:spcAft>
                <a:spcPts val="400"/>
              </a:spcAft>
            </a:pPr>
            <a:r>
              <a:rPr lang="en-GB" sz="1600" b="1" dirty="0">
                <a:solidFill>
                  <a:srgbClr val="FFFFFF"/>
                </a:solidFill>
                <a:latin typeface="Helvetica" pitchFamily="2" charset="0"/>
              </a:rPr>
              <a:t>PART 3</a:t>
            </a:r>
          </a:p>
        </p:txBody>
      </p:sp>
      <p:sp>
        <p:nvSpPr>
          <p:cNvPr id="8" name="Rectangle 7">
            <a:extLst>
              <a:ext uri="{FF2B5EF4-FFF2-40B4-BE49-F238E27FC236}">
                <a16:creationId xmlns:a16="http://schemas.microsoft.com/office/drawing/2014/main" id="{114B22A6-F393-9B48-87F5-5A71CBD4DB4E}"/>
              </a:ext>
            </a:extLst>
          </p:cNvPr>
          <p:cNvSpPr/>
          <p:nvPr/>
        </p:nvSpPr>
        <p:spPr>
          <a:xfrm>
            <a:off x="4653991" y="2849816"/>
            <a:ext cx="3240000" cy="180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t"/>
          <a:lstStyle/>
          <a:p>
            <a:pPr algn="ctr">
              <a:lnSpc>
                <a:spcPts val="3240"/>
              </a:lnSpc>
              <a:spcAft>
                <a:spcPts val="400"/>
              </a:spcAft>
            </a:pPr>
            <a:r>
              <a:rPr lang="en-GB" sz="1600" b="1" dirty="0">
                <a:solidFill>
                  <a:srgbClr val="FFFFFF"/>
                </a:solidFill>
                <a:latin typeface="Helvetica" pitchFamily="2" charset="0"/>
              </a:rPr>
              <a:t>PART 4</a:t>
            </a:r>
          </a:p>
        </p:txBody>
      </p:sp>
      <p:sp>
        <p:nvSpPr>
          <p:cNvPr id="9" name="TextBox 8">
            <a:extLst>
              <a:ext uri="{FF2B5EF4-FFF2-40B4-BE49-F238E27FC236}">
                <a16:creationId xmlns:a16="http://schemas.microsoft.com/office/drawing/2014/main" id="{EC4FA2BE-BA31-0440-B4C9-FD0C52789F23}"/>
              </a:ext>
            </a:extLst>
          </p:cNvPr>
          <p:cNvSpPr txBox="1"/>
          <p:nvPr/>
        </p:nvSpPr>
        <p:spPr>
          <a:xfrm>
            <a:off x="1150348" y="1538635"/>
            <a:ext cx="3240000" cy="425886"/>
          </a:xfrm>
          <a:prstGeom prst="rect">
            <a:avLst/>
          </a:prstGeom>
          <a:noFill/>
        </p:spPr>
        <p:txBody>
          <a:bodyPr wrap="square">
            <a:spAutoFit/>
          </a:bodyPr>
          <a:lstStyle/>
          <a:p>
            <a:pPr algn="ctr">
              <a:lnSpc>
                <a:spcPct val="150000"/>
              </a:lnSpc>
              <a:spcAft>
                <a:spcPts val="1000"/>
              </a:spcAft>
            </a:pPr>
            <a:r>
              <a:rPr lang="en-GB" sz="1600" b="1" dirty="0">
                <a:solidFill>
                  <a:schemeClr val="bg1"/>
                </a:solidFill>
                <a:effectLst/>
                <a:latin typeface="Helvetica" pitchFamily="2" charset="0"/>
              </a:rPr>
              <a:t>Safely learning with kernels</a:t>
            </a:r>
          </a:p>
        </p:txBody>
      </p:sp>
      <p:sp>
        <p:nvSpPr>
          <p:cNvPr id="11" name="TextBox 10">
            <a:extLst>
              <a:ext uri="{FF2B5EF4-FFF2-40B4-BE49-F238E27FC236}">
                <a16:creationId xmlns:a16="http://schemas.microsoft.com/office/drawing/2014/main" id="{A1E7CEB2-F072-1845-B5BD-EA0F96741D1D}"/>
              </a:ext>
            </a:extLst>
          </p:cNvPr>
          <p:cNvSpPr txBox="1"/>
          <p:nvPr/>
        </p:nvSpPr>
        <p:spPr>
          <a:xfrm>
            <a:off x="4653991" y="1336079"/>
            <a:ext cx="3240000" cy="830997"/>
          </a:xfrm>
          <a:prstGeom prst="rect">
            <a:avLst/>
          </a:prstGeom>
          <a:noFill/>
        </p:spPr>
        <p:txBody>
          <a:bodyPr wrap="square">
            <a:spAutoFit/>
          </a:bodyPr>
          <a:lstStyle/>
          <a:p>
            <a:pPr algn="ctr">
              <a:spcAft>
                <a:spcPts val="400"/>
              </a:spcAft>
            </a:pPr>
            <a:r>
              <a:rPr lang="en-GB" sz="1600" b="1" dirty="0">
                <a:solidFill>
                  <a:schemeClr val="bg1"/>
                </a:solidFill>
                <a:latin typeface="Helvetica" pitchFamily="2" charset="0"/>
              </a:rPr>
              <a:t>Building temperature control through Gaussian process and model predictive control</a:t>
            </a:r>
          </a:p>
        </p:txBody>
      </p:sp>
      <p:sp>
        <p:nvSpPr>
          <p:cNvPr id="13" name="TextBox 12">
            <a:extLst>
              <a:ext uri="{FF2B5EF4-FFF2-40B4-BE49-F238E27FC236}">
                <a16:creationId xmlns:a16="http://schemas.microsoft.com/office/drawing/2014/main" id="{3DEC81C7-3BFE-8745-8AE3-E1465F633502}"/>
              </a:ext>
            </a:extLst>
          </p:cNvPr>
          <p:cNvSpPr txBox="1"/>
          <p:nvPr/>
        </p:nvSpPr>
        <p:spPr>
          <a:xfrm>
            <a:off x="1150347" y="3457428"/>
            <a:ext cx="3240000" cy="584775"/>
          </a:xfrm>
          <a:prstGeom prst="rect">
            <a:avLst/>
          </a:prstGeom>
          <a:noFill/>
        </p:spPr>
        <p:txBody>
          <a:bodyPr wrap="square">
            <a:spAutoFit/>
          </a:bodyPr>
          <a:lstStyle/>
          <a:p>
            <a:pPr algn="ctr"/>
            <a:r>
              <a:rPr lang="en-GB" sz="1600" b="1" dirty="0">
                <a:solidFill>
                  <a:schemeClr val="bg1"/>
                </a:solidFill>
                <a:latin typeface="Helvetica" pitchFamily="2" charset="0"/>
              </a:rPr>
              <a:t>Learning MPC controllers with </a:t>
            </a:r>
            <a:r>
              <a:rPr lang="en-GB" sz="1600" b="1" dirty="0" err="1">
                <a:solidFill>
                  <a:schemeClr val="bg1"/>
                </a:solidFill>
                <a:latin typeface="Helvetica" pitchFamily="2" charset="0"/>
              </a:rPr>
              <a:t>pQP</a:t>
            </a:r>
            <a:r>
              <a:rPr lang="en-GB" sz="1600" b="1" dirty="0">
                <a:solidFill>
                  <a:schemeClr val="bg1"/>
                </a:solidFill>
                <a:latin typeface="Helvetica" pitchFamily="2" charset="0"/>
              </a:rPr>
              <a:t> neural networks</a:t>
            </a:r>
          </a:p>
        </p:txBody>
      </p:sp>
      <p:sp>
        <p:nvSpPr>
          <p:cNvPr id="15" name="TextBox 14">
            <a:extLst>
              <a:ext uri="{FF2B5EF4-FFF2-40B4-BE49-F238E27FC236}">
                <a16:creationId xmlns:a16="http://schemas.microsoft.com/office/drawing/2014/main" id="{498EA69A-C525-324D-803A-4926D164D0B0}"/>
              </a:ext>
            </a:extLst>
          </p:cNvPr>
          <p:cNvSpPr txBox="1"/>
          <p:nvPr/>
        </p:nvSpPr>
        <p:spPr>
          <a:xfrm>
            <a:off x="4664862" y="3580538"/>
            <a:ext cx="3240000" cy="338554"/>
          </a:xfrm>
          <a:prstGeom prst="rect">
            <a:avLst/>
          </a:prstGeom>
          <a:noFill/>
        </p:spPr>
        <p:txBody>
          <a:bodyPr wrap="square">
            <a:spAutoFit/>
          </a:bodyPr>
          <a:lstStyle/>
          <a:p>
            <a:pPr algn="ctr"/>
            <a:r>
              <a:rPr lang="en-GB" sz="1600" b="1" dirty="0">
                <a:solidFill>
                  <a:schemeClr val="bg1"/>
                </a:solidFill>
                <a:latin typeface="Helvetica" pitchFamily="2" charset="0"/>
              </a:rPr>
              <a:t>Final remarks</a:t>
            </a:r>
          </a:p>
        </p:txBody>
      </p:sp>
    </p:spTree>
    <p:extLst>
      <p:ext uri="{BB962C8B-B14F-4D97-AF65-F5344CB8AC3E}">
        <p14:creationId xmlns:p14="http://schemas.microsoft.com/office/powerpoint/2010/main" val="11037654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Crafting models</a:t>
            </a:r>
            <a:endParaRPr lang="fr-CH" sz="2000" spc="-80" dirty="0"/>
          </a:p>
        </p:txBody>
      </p:sp>
      <p:pic>
        <p:nvPicPr>
          <p:cNvPr id="13" name="Picture 12">
            <a:extLst>
              <a:ext uri="{FF2B5EF4-FFF2-40B4-BE49-F238E27FC236}">
                <a16:creationId xmlns:a16="http://schemas.microsoft.com/office/drawing/2014/main" id="{968B0671-4ECD-2B45-AD04-56D3C26323C0}"/>
              </a:ext>
            </a:extLst>
          </p:cNvPr>
          <p:cNvPicPr>
            <a:picLocks noChangeAspect="1"/>
          </p:cNvPicPr>
          <p:nvPr/>
        </p:nvPicPr>
        <p:blipFill>
          <a:blip r:embed="rId3"/>
          <a:stretch>
            <a:fillRect/>
          </a:stretch>
        </p:blipFill>
        <p:spPr>
          <a:xfrm>
            <a:off x="795600" y="630000"/>
            <a:ext cx="3600450" cy="2034540"/>
          </a:xfrm>
          <a:prstGeom prst="rect">
            <a:avLst/>
          </a:prstGeom>
        </p:spPr>
      </p:pic>
      <p:pic>
        <p:nvPicPr>
          <p:cNvPr id="15" name="Picture 14">
            <a:extLst>
              <a:ext uri="{FF2B5EF4-FFF2-40B4-BE49-F238E27FC236}">
                <a16:creationId xmlns:a16="http://schemas.microsoft.com/office/drawing/2014/main" id="{202B8E8A-6539-094F-B180-19A4B9BBC0E8}"/>
              </a:ext>
            </a:extLst>
          </p:cNvPr>
          <p:cNvPicPr>
            <a:picLocks noChangeAspect="1"/>
          </p:cNvPicPr>
          <p:nvPr/>
        </p:nvPicPr>
        <p:blipFill>
          <a:blip r:embed="rId4"/>
          <a:stretch>
            <a:fillRect/>
          </a:stretch>
        </p:blipFill>
        <p:spPr>
          <a:xfrm>
            <a:off x="4719600" y="630000"/>
            <a:ext cx="3600450" cy="2034540"/>
          </a:xfrm>
          <a:prstGeom prst="rect">
            <a:avLst/>
          </a:prstGeom>
        </p:spPr>
      </p:pic>
      <p:pic>
        <p:nvPicPr>
          <p:cNvPr id="17" name="Picture 16">
            <a:extLst>
              <a:ext uri="{FF2B5EF4-FFF2-40B4-BE49-F238E27FC236}">
                <a16:creationId xmlns:a16="http://schemas.microsoft.com/office/drawing/2014/main" id="{01E11EC3-7F07-9E42-88F4-161DE073A7DB}"/>
              </a:ext>
            </a:extLst>
          </p:cNvPr>
          <p:cNvPicPr>
            <a:picLocks noChangeAspect="1"/>
          </p:cNvPicPr>
          <p:nvPr/>
        </p:nvPicPr>
        <p:blipFill>
          <a:blip r:embed="rId5"/>
          <a:stretch>
            <a:fillRect/>
          </a:stretch>
        </p:blipFill>
        <p:spPr>
          <a:xfrm>
            <a:off x="2786400" y="2797200"/>
            <a:ext cx="3600450" cy="2034540"/>
          </a:xfrm>
          <a:prstGeom prst="rect">
            <a:avLst/>
          </a:prstGeom>
        </p:spPr>
      </p:pic>
    </p:spTree>
    <p:extLst>
      <p:ext uri="{BB962C8B-B14F-4D97-AF65-F5344CB8AC3E}">
        <p14:creationId xmlns:p14="http://schemas.microsoft.com/office/powerpoint/2010/main" val="31692722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Crafting models</a:t>
            </a:r>
            <a:endParaRPr lang="fr-CH" sz="2000" spc="-80" dirty="0"/>
          </a:p>
        </p:txBody>
      </p:sp>
      <p:pic>
        <p:nvPicPr>
          <p:cNvPr id="4" name="Picture 3">
            <a:extLst>
              <a:ext uri="{FF2B5EF4-FFF2-40B4-BE49-F238E27FC236}">
                <a16:creationId xmlns:a16="http://schemas.microsoft.com/office/drawing/2014/main" id="{B1C436C1-606E-E44F-BA8C-AFB3458F8003}"/>
              </a:ext>
            </a:extLst>
          </p:cNvPr>
          <p:cNvPicPr>
            <a:picLocks noChangeAspect="1"/>
          </p:cNvPicPr>
          <p:nvPr/>
        </p:nvPicPr>
        <p:blipFill>
          <a:blip r:embed="rId3"/>
          <a:stretch>
            <a:fillRect/>
          </a:stretch>
        </p:blipFill>
        <p:spPr>
          <a:xfrm>
            <a:off x="1424923" y="630000"/>
            <a:ext cx="2960370" cy="2034540"/>
          </a:xfrm>
          <a:prstGeom prst="rect">
            <a:avLst/>
          </a:prstGeom>
        </p:spPr>
      </p:pic>
      <p:pic>
        <p:nvPicPr>
          <p:cNvPr id="6" name="Picture 5">
            <a:extLst>
              <a:ext uri="{FF2B5EF4-FFF2-40B4-BE49-F238E27FC236}">
                <a16:creationId xmlns:a16="http://schemas.microsoft.com/office/drawing/2014/main" id="{FAF40505-A063-FF48-82D2-68E633D77267}"/>
              </a:ext>
            </a:extLst>
          </p:cNvPr>
          <p:cNvPicPr>
            <a:picLocks noChangeAspect="1"/>
          </p:cNvPicPr>
          <p:nvPr/>
        </p:nvPicPr>
        <p:blipFill>
          <a:blip r:embed="rId4"/>
          <a:stretch>
            <a:fillRect/>
          </a:stretch>
        </p:blipFill>
        <p:spPr>
          <a:xfrm>
            <a:off x="4719600" y="630000"/>
            <a:ext cx="2960370" cy="2034540"/>
          </a:xfrm>
          <a:prstGeom prst="rect">
            <a:avLst/>
          </a:prstGeom>
        </p:spPr>
      </p:pic>
      <p:pic>
        <p:nvPicPr>
          <p:cNvPr id="8" name="Picture 7">
            <a:extLst>
              <a:ext uri="{FF2B5EF4-FFF2-40B4-BE49-F238E27FC236}">
                <a16:creationId xmlns:a16="http://schemas.microsoft.com/office/drawing/2014/main" id="{98615EF4-A0B8-224E-BD2F-F272C9DD8DB0}"/>
              </a:ext>
            </a:extLst>
          </p:cNvPr>
          <p:cNvPicPr>
            <a:picLocks noChangeAspect="1"/>
          </p:cNvPicPr>
          <p:nvPr/>
        </p:nvPicPr>
        <p:blipFill>
          <a:blip r:embed="rId5"/>
          <a:stretch>
            <a:fillRect/>
          </a:stretch>
        </p:blipFill>
        <p:spPr>
          <a:xfrm>
            <a:off x="3033826" y="2797200"/>
            <a:ext cx="2960370" cy="2034540"/>
          </a:xfrm>
          <a:prstGeom prst="rect">
            <a:avLst/>
          </a:prstGeom>
        </p:spPr>
      </p:pic>
    </p:spTree>
    <p:extLst>
      <p:ext uri="{BB962C8B-B14F-4D97-AF65-F5344CB8AC3E}">
        <p14:creationId xmlns:p14="http://schemas.microsoft.com/office/powerpoint/2010/main" val="38888706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104876"/>
            <a:ext cx="6190748" cy="399801"/>
          </a:xfrm>
        </p:spPr>
        <p:txBody>
          <a:bodyPr anchor="ctr">
            <a:noAutofit/>
          </a:bodyPr>
          <a:lstStyle/>
          <a:p>
            <a:r>
              <a:rPr lang="en-GB" sz="2000" dirty="0">
                <a:latin typeface="Helvetica" pitchFamily="2" charset="0"/>
              </a:rPr>
              <a:t>Increasing the thermal load is not always bad…</a:t>
            </a:r>
            <a:endParaRPr lang="en-GB" sz="2000" dirty="0">
              <a:effectLst/>
              <a:latin typeface="Helvetica" pitchFamily="2" charset="0"/>
            </a:endParaRPr>
          </a:p>
        </p:txBody>
      </p:sp>
      <p:pic>
        <p:nvPicPr>
          <p:cNvPr id="4" name="Picture 3">
            <a:extLst>
              <a:ext uri="{FF2B5EF4-FFF2-40B4-BE49-F238E27FC236}">
                <a16:creationId xmlns:a16="http://schemas.microsoft.com/office/drawing/2014/main" id="{1BB77B62-68EE-554C-9D81-378E806A8655}"/>
              </a:ext>
            </a:extLst>
          </p:cNvPr>
          <p:cNvPicPr>
            <a:picLocks noChangeAspect="1"/>
          </p:cNvPicPr>
          <p:nvPr/>
        </p:nvPicPr>
        <p:blipFill>
          <a:blip r:embed="rId3"/>
          <a:stretch>
            <a:fillRect/>
          </a:stretch>
        </p:blipFill>
        <p:spPr>
          <a:xfrm>
            <a:off x="6198981" y="2974009"/>
            <a:ext cx="2405064" cy="1874266"/>
          </a:xfrm>
          <a:prstGeom prst="rect">
            <a:avLst/>
          </a:prstGeom>
        </p:spPr>
      </p:pic>
      <p:pic>
        <p:nvPicPr>
          <p:cNvPr id="6" name="Picture 5">
            <a:extLst>
              <a:ext uri="{FF2B5EF4-FFF2-40B4-BE49-F238E27FC236}">
                <a16:creationId xmlns:a16="http://schemas.microsoft.com/office/drawing/2014/main" id="{4EC0B6FB-F9F0-0B4F-A14F-030268BF1FF5}"/>
              </a:ext>
            </a:extLst>
          </p:cNvPr>
          <p:cNvPicPr>
            <a:picLocks noChangeAspect="1"/>
          </p:cNvPicPr>
          <p:nvPr/>
        </p:nvPicPr>
        <p:blipFill>
          <a:blip r:embed="rId4"/>
          <a:stretch>
            <a:fillRect/>
          </a:stretch>
        </p:blipFill>
        <p:spPr>
          <a:xfrm>
            <a:off x="3753249" y="3020309"/>
            <a:ext cx="2258247" cy="1759851"/>
          </a:xfrm>
          <a:prstGeom prst="rect">
            <a:avLst/>
          </a:prstGeom>
        </p:spPr>
      </p:pic>
      <p:pic>
        <p:nvPicPr>
          <p:cNvPr id="14" name="Picture 13">
            <a:extLst>
              <a:ext uri="{FF2B5EF4-FFF2-40B4-BE49-F238E27FC236}">
                <a16:creationId xmlns:a16="http://schemas.microsoft.com/office/drawing/2014/main" id="{22DE1FC4-0A72-4B43-807B-16FF283FD3B8}"/>
              </a:ext>
            </a:extLst>
          </p:cNvPr>
          <p:cNvPicPr>
            <a:picLocks noChangeAspect="1"/>
          </p:cNvPicPr>
          <p:nvPr/>
        </p:nvPicPr>
        <p:blipFill>
          <a:blip r:embed="rId5"/>
          <a:stretch>
            <a:fillRect/>
          </a:stretch>
        </p:blipFill>
        <p:spPr>
          <a:xfrm>
            <a:off x="3625342" y="1826372"/>
            <a:ext cx="4089400" cy="165100"/>
          </a:xfrm>
          <a:prstGeom prst="rect">
            <a:avLst/>
          </a:prstGeom>
        </p:spPr>
      </p:pic>
      <p:pic>
        <p:nvPicPr>
          <p:cNvPr id="15" name="Picture 14">
            <a:extLst>
              <a:ext uri="{FF2B5EF4-FFF2-40B4-BE49-F238E27FC236}">
                <a16:creationId xmlns:a16="http://schemas.microsoft.com/office/drawing/2014/main" id="{2A3C883D-913E-D446-81E7-1C5927993E8C}"/>
              </a:ext>
            </a:extLst>
          </p:cNvPr>
          <p:cNvPicPr>
            <a:picLocks noChangeAspect="1"/>
          </p:cNvPicPr>
          <p:nvPr/>
        </p:nvPicPr>
        <p:blipFill>
          <a:blip r:embed="rId6"/>
          <a:stretch>
            <a:fillRect/>
          </a:stretch>
        </p:blipFill>
        <p:spPr>
          <a:xfrm>
            <a:off x="3625342" y="1092605"/>
            <a:ext cx="3822700" cy="558800"/>
          </a:xfrm>
          <a:prstGeom prst="rect">
            <a:avLst/>
          </a:prstGeom>
        </p:spPr>
      </p:pic>
      <p:pic>
        <p:nvPicPr>
          <p:cNvPr id="17" name="Picture 16">
            <a:extLst>
              <a:ext uri="{FF2B5EF4-FFF2-40B4-BE49-F238E27FC236}">
                <a16:creationId xmlns:a16="http://schemas.microsoft.com/office/drawing/2014/main" id="{64A4E966-7AA9-F445-8A48-374C5222BE62}"/>
              </a:ext>
            </a:extLst>
          </p:cNvPr>
          <p:cNvPicPr>
            <a:picLocks noChangeAspect="1"/>
          </p:cNvPicPr>
          <p:nvPr/>
        </p:nvPicPr>
        <p:blipFill>
          <a:blip r:embed="rId7"/>
          <a:stretch>
            <a:fillRect/>
          </a:stretch>
        </p:blipFill>
        <p:spPr>
          <a:xfrm>
            <a:off x="748275" y="2974009"/>
            <a:ext cx="2744987" cy="1759852"/>
          </a:xfrm>
          <a:prstGeom prst="rect">
            <a:avLst/>
          </a:prstGeom>
        </p:spPr>
      </p:pic>
      <p:pic>
        <p:nvPicPr>
          <p:cNvPr id="18" name="Picture 17">
            <a:extLst>
              <a:ext uri="{FF2B5EF4-FFF2-40B4-BE49-F238E27FC236}">
                <a16:creationId xmlns:a16="http://schemas.microsoft.com/office/drawing/2014/main" id="{ECD54F26-144B-7F41-95B8-BE64CF588DA2}"/>
              </a:ext>
            </a:extLst>
          </p:cNvPr>
          <p:cNvPicPr>
            <a:picLocks noChangeAspect="1"/>
          </p:cNvPicPr>
          <p:nvPr/>
        </p:nvPicPr>
        <p:blipFill>
          <a:blip r:embed="rId8"/>
          <a:stretch>
            <a:fillRect/>
          </a:stretch>
        </p:blipFill>
        <p:spPr>
          <a:xfrm>
            <a:off x="3625342" y="2166439"/>
            <a:ext cx="2336800" cy="139700"/>
          </a:xfrm>
          <a:prstGeom prst="rect">
            <a:avLst/>
          </a:prstGeom>
        </p:spPr>
      </p:pic>
      <p:pic>
        <p:nvPicPr>
          <p:cNvPr id="9" name="Picture 8">
            <a:extLst>
              <a:ext uri="{FF2B5EF4-FFF2-40B4-BE49-F238E27FC236}">
                <a16:creationId xmlns:a16="http://schemas.microsoft.com/office/drawing/2014/main" id="{214CF3C4-873D-CF40-8DB7-F78CA012C6FC}"/>
              </a:ext>
            </a:extLst>
          </p:cNvPr>
          <p:cNvPicPr>
            <a:picLocks noChangeAspect="1"/>
          </p:cNvPicPr>
          <p:nvPr/>
        </p:nvPicPr>
        <p:blipFill>
          <a:blip r:embed="rId9"/>
          <a:stretch>
            <a:fillRect/>
          </a:stretch>
        </p:blipFill>
        <p:spPr>
          <a:xfrm>
            <a:off x="1642125" y="1072364"/>
            <a:ext cx="1565800" cy="1198426"/>
          </a:xfrm>
          <a:prstGeom prst="rect">
            <a:avLst/>
          </a:prstGeom>
        </p:spPr>
      </p:pic>
      <p:sp>
        <p:nvSpPr>
          <p:cNvPr id="10" name="Rectangle 9">
            <a:extLst>
              <a:ext uri="{FF2B5EF4-FFF2-40B4-BE49-F238E27FC236}">
                <a16:creationId xmlns:a16="http://schemas.microsoft.com/office/drawing/2014/main" id="{69F1DD63-475D-C047-A259-7756D0EC7D1F}"/>
              </a:ext>
            </a:extLst>
          </p:cNvPr>
          <p:cNvSpPr/>
          <p:nvPr/>
        </p:nvSpPr>
        <p:spPr>
          <a:xfrm>
            <a:off x="6762382" y="2697010"/>
            <a:ext cx="2045753" cy="276999"/>
          </a:xfrm>
          <a:prstGeom prst="rect">
            <a:avLst/>
          </a:prstGeom>
        </p:spPr>
        <p:txBody>
          <a:bodyPr wrap="none">
            <a:spAutoFit/>
          </a:bodyPr>
          <a:lstStyle/>
          <a:p>
            <a:r>
              <a:rPr lang="en-GB" sz="1200" dirty="0">
                <a:solidFill>
                  <a:srgbClr val="FF0000"/>
                </a:solidFill>
                <a:latin typeface="Helvetica" pitchFamily="2" charset="0"/>
              </a:rPr>
              <a:t>This is what we care about!</a:t>
            </a:r>
            <a:endParaRPr lang="en-GB" sz="1200" dirty="0">
              <a:solidFill>
                <a:srgbClr val="FF0000"/>
              </a:solidFill>
              <a:effectLst/>
              <a:latin typeface="Helvetica" pitchFamily="2" charset="0"/>
            </a:endParaRPr>
          </a:p>
        </p:txBody>
      </p:sp>
      <p:sp>
        <p:nvSpPr>
          <p:cNvPr id="11" name="Oval 10">
            <a:extLst>
              <a:ext uri="{FF2B5EF4-FFF2-40B4-BE49-F238E27FC236}">
                <a16:creationId xmlns:a16="http://schemas.microsoft.com/office/drawing/2014/main" id="{3BF45B8C-FA88-A04D-B456-8B3C0300545B}"/>
              </a:ext>
            </a:extLst>
          </p:cNvPr>
          <p:cNvSpPr/>
          <p:nvPr/>
        </p:nvSpPr>
        <p:spPr>
          <a:xfrm rot="20597624">
            <a:off x="6618687" y="3185557"/>
            <a:ext cx="2052249" cy="1255873"/>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8115516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2237958" cy="399801"/>
          </a:xfrm>
        </p:spPr>
        <p:txBody>
          <a:bodyPr anchor="ctr">
            <a:noAutofit/>
          </a:bodyPr>
          <a:lstStyle/>
          <a:p>
            <a:pPr>
              <a:lnSpc>
                <a:spcPct val="100000"/>
              </a:lnSpc>
            </a:pPr>
            <a:r>
              <a:rPr lang="en-US" sz="2000" spc="-80" dirty="0"/>
              <a:t>The NMPC formulation</a:t>
            </a:r>
            <a:endParaRPr lang="fr-CH" sz="2000" spc="-80" dirty="0"/>
          </a:p>
        </p:txBody>
      </p:sp>
      <p:pic>
        <p:nvPicPr>
          <p:cNvPr id="3" name="Picture 2">
            <a:extLst>
              <a:ext uri="{FF2B5EF4-FFF2-40B4-BE49-F238E27FC236}">
                <a16:creationId xmlns:a16="http://schemas.microsoft.com/office/drawing/2014/main" id="{A030ED62-2AD0-B941-B250-A17390F24A56}"/>
              </a:ext>
            </a:extLst>
          </p:cNvPr>
          <p:cNvPicPr>
            <a:picLocks noChangeAspect="1"/>
          </p:cNvPicPr>
          <p:nvPr/>
        </p:nvPicPr>
        <p:blipFill>
          <a:blip r:embed="rId3"/>
          <a:stretch>
            <a:fillRect/>
          </a:stretch>
        </p:blipFill>
        <p:spPr>
          <a:xfrm>
            <a:off x="660982" y="986214"/>
            <a:ext cx="3746500" cy="1879600"/>
          </a:xfrm>
          <a:prstGeom prst="rect">
            <a:avLst/>
          </a:prstGeom>
        </p:spPr>
      </p:pic>
      <p:pic>
        <p:nvPicPr>
          <p:cNvPr id="10" name="Picture 9">
            <a:extLst>
              <a:ext uri="{FF2B5EF4-FFF2-40B4-BE49-F238E27FC236}">
                <a16:creationId xmlns:a16="http://schemas.microsoft.com/office/drawing/2014/main" id="{5E08E372-3786-1844-9639-E9DA0458A772}"/>
              </a:ext>
            </a:extLst>
          </p:cNvPr>
          <p:cNvPicPr>
            <a:picLocks noChangeAspect="1"/>
          </p:cNvPicPr>
          <p:nvPr/>
        </p:nvPicPr>
        <p:blipFill>
          <a:blip r:embed="rId4"/>
          <a:stretch>
            <a:fillRect/>
          </a:stretch>
        </p:blipFill>
        <p:spPr>
          <a:xfrm>
            <a:off x="6021660" y="3818768"/>
            <a:ext cx="939800" cy="533400"/>
          </a:xfrm>
          <a:prstGeom prst="rect">
            <a:avLst/>
          </a:prstGeom>
        </p:spPr>
      </p:pic>
      <p:pic>
        <p:nvPicPr>
          <p:cNvPr id="11" name="Picture 10">
            <a:extLst>
              <a:ext uri="{FF2B5EF4-FFF2-40B4-BE49-F238E27FC236}">
                <a16:creationId xmlns:a16="http://schemas.microsoft.com/office/drawing/2014/main" id="{9ED2CB01-4773-1245-A1B0-16004BB20200}"/>
              </a:ext>
            </a:extLst>
          </p:cNvPr>
          <p:cNvPicPr>
            <a:picLocks noChangeAspect="1"/>
          </p:cNvPicPr>
          <p:nvPr/>
        </p:nvPicPr>
        <p:blipFill>
          <a:blip r:embed="rId5"/>
          <a:stretch>
            <a:fillRect/>
          </a:stretch>
        </p:blipFill>
        <p:spPr>
          <a:xfrm>
            <a:off x="7170315" y="3818768"/>
            <a:ext cx="952500" cy="533400"/>
          </a:xfrm>
          <a:prstGeom prst="rect">
            <a:avLst/>
          </a:prstGeom>
        </p:spPr>
      </p:pic>
      <p:pic>
        <p:nvPicPr>
          <p:cNvPr id="12" name="Picture 11">
            <a:extLst>
              <a:ext uri="{FF2B5EF4-FFF2-40B4-BE49-F238E27FC236}">
                <a16:creationId xmlns:a16="http://schemas.microsoft.com/office/drawing/2014/main" id="{CF9F82D0-BE7A-654F-8AE6-DB02C95EFBAD}"/>
              </a:ext>
            </a:extLst>
          </p:cNvPr>
          <p:cNvPicPr>
            <a:picLocks noChangeAspect="1"/>
          </p:cNvPicPr>
          <p:nvPr/>
        </p:nvPicPr>
        <p:blipFill>
          <a:blip r:embed="rId6"/>
          <a:stretch>
            <a:fillRect/>
          </a:stretch>
        </p:blipFill>
        <p:spPr>
          <a:xfrm>
            <a:off x="748275" y="3761618"/>
            <a:ext cx="711200" cy="647700"/>
          </a:xfrm>
          <a:prstGeom prst="rect">
            <a:avLst/>
          </a:prstGeom>
        </p:spPr>
      </p:pic>
      <p:pic>
        <p:nvPicPr>
          <p:cNvPr id="13" name="Picture 12">
            <a:extLst>
              <a:ext uri="{FF2B5EF4-FFF2-40B4-BE49-F238E27FC236}">
                <a16:creationId xmlns:a16="http://schemas.microsoft.com/office/drawing/2014/main" id="{A2443472-F819-504A-86CF-4889629E97AF}"/>
              </a:ext>
            </a:extLst>
          </p:cNvPr>
          <p:cNvPicPr>
            <a:picLocks noChangeAspect="1"/>
          </p:cNvPicPr>
          <p:nvPr/>
        </p:nvPicPr>
        <p:blipFill>
          <a:blip r:embed="rId7"/>
          <a:stretch>
            <a:fillRect/>
          </a:stretch>
        </p:blipFill>
        <p:spPr>
          <a:xfrm>
            <a:off x="1668332" y="3765057"/>
            <a:ext cx="990600" cy="647700"/>
          </a:xfrm>
          <a:prstGeom prst="rect">
            <a:avLst/>
          </a:prstGeom>
        </p:spPr>
      </p:pic>
      <p:pic>
        <p:nvPicPr>
          <p:cNvPr id="15" name="Picture 14">
            <a:extLst>
              <a:ext uri="{FF2B5EF4-FFF2-40B4-BE49-F238E27FC236}">
                <a16:creationId xmlns:a16="http://schemas.microsoft.com/office/drawing/2014/main" id="{FB7DC481-FD10-C141-BF28-A5721E83DC2F}"/>
              </a:ext>
            </a:extLst>
          </p:cNvPr>
          <p:cNvPicPr>
            <a:picLocks noChangeAspect="1"/>
          </p:cNvPicPr>
          <p:nvPr/>
        </p:nvPicPr>
        <p:blipFill>
          <a:blip r:embed="rId8"/>
          <a:stretch>
            <a:fillRect/>
          </a:stretch>
        </p:blipFill>
        <p:spPr>
          <a:xfrm>
            <a:off x="4987303" y="3761618"/>
            <a:ext cx="825500" cy="647700"/>
          </a:xfrm>
          <a:prstGeom prst="rect">
            <a:avLst/>
          </a:prstGeom>
        </p:spPr>
      </p:pic>
      <p:pic>
        <p:nvPicPr>
          <p:cNvPr id="17" name="Picture 16">
            <a:extLst>
              <a:ext uri="{FF2B5EF4-FFF2-40B4-BE49-F238E27FC236}">
                <a16:creationId xmlns:a16="http://schemas.microsoft.com/office/drawing/2014/main" id="{AD9417CA-E8E8-AD45-A962-0863341DA00E}"/>
              </a:ext>
            </a:extLst>
          </p:cNvPr>
          <p:cNvPicPr>
            <a:picLocks noChangeAspect="1"/>
          </p:cNvPicPr>
          <p:nvPr/>
        </p:nvPicPr>
        <p:blipFill>
          <a:blip r:embed="rId9"/>
          <a:stretch>
            <a:fillRect/>
          </a:stretch>
        </p:blipFill>
        <p:spPr>
          <a:xfrm>
            <a:off x="3952946" y="3747809"/>
            <a:ext cx="825500" cy="647700"/>
          </a:xfrm>
          <a:prstGeom prst="rect">
            <a:avLst/>
          </a:prstGeom>
        </p:spPr>
      </p:pic>
      <p:pic>
        <p:nvPicPr>
          <p:cNvPr id="19" name="Picture 18">
            <a:extLst>
              <a:ext uri="{FF2B5EF4-FFF2-40B4-BE49-F238E27FC236}">
                <a16:creationId xmlns:a16="http://schemas.microsoft.com/office/drawing/2014/main" id="{EB009860-A20E-CB46-9C55-65468D9AF03D}"/>
              </a:ext>
            </a:extLst>
          </p:cNvPr>
          <p:cNvPicPr>
            <a:picLocks noChangeAspect="1"/>
          </p:cNvPicPr>
          <p:nvPr/>
        </p:nvPicPr>
        <p:blipFill>
          <a:blip r:embed="rId10"/>
          <a:stretch>
            <a:fillRect/>
          </a:stretch>
        </p:blipFill>
        <p:spPr>
          <a:xfrm>
            <a:off x="2867789" y="3761618"/>
            <a:ext cx="876300" cy="647700"/>
          </a:xfrm>
          <a:prstGeom prst="rect">
            <a:avLst/>
          </a:prstGeom>
        </p:spPr>
      </p:pic>
    </p:spTree>
    <p:extLst>
      <p:ext uri="{BB962C8B-B14F-4D97-AF65-F5344CB8AC3E}">
        <p14:creationId xmlns:p14="http://schemas.microsoft.com/office/powerpoint/2010/main" val="11131551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2237958" cy="399801"/>
          </a:xfrm>
        </p:spPr>
        <p:txBody>
          <a:bodyPr anchor="ctr">
            <a:noAutofit/>
          </a:bodyPr>
          <a:lstStyle/>
          <a:p>
            <a:pPr>
              <a:lnSpc>
                <a:spcPct val="100000"/>
              </a:lnSpc>
            </a:pPr>
            <a:r>
              <a:rPr lang="en-US" sz="2000" spc="-80" dirty="0"/>
              <a:t>The NMPC formulation</a:t>
            </a:r>
            <a:endParaRPr lang="fr-CH" sz="2000" spc="-80" dirty="0"/>
          </a:p>
        </p:txBody>
      </p:sp>
      <p:pic>
        <p:nvPicPr>
          <p:cNvPr id="3" name="Picture 2">
            <a:extLst>
              <a:ext uri="{FF2B5EF4-FFF2-40B4-BE49-F238E27FC236}">
                <a16:creationId xmlns:a16="http://schemas.microsoft.com/office/drawing/2014/main" id="{A030ED62-2AD0-B941-B250-A17390F24A56}"/>
              </a:ext>
            </a:extLst>
          </p:cNvPr>
          <p:cNvPicPr>
            <a:picLocks noChangeAspect="1"/>
          </p:cNvPicPr>
          <p:nvPr/>
        </p:nvPicPr>
        <p:blipFill>
          <a:blip r:embed="rId3"/>
          <a:stretch>
            <a:fillRect/>
          </a:stretch>
        </p:blipFill>
        <p:spPr>
          <a:xfrm>
            <a:off x="660982" y="986214"/>
            <a:ext cx="3746500" cy="1879600"/>
          </a:xfrm>
          <a:prstGeom prst="rect">
            <a:avLst/>
          </a:prstGeom>
        </p:spPr>
      </p:pic>
      <p:pic>
        <p:nvPicPr>
          <p:cNvPr id="10" name="Picture 9">
            <a:extLst>
              <a:ext uri="{FF2B5EF4-FFF2-40B4-BE49-F238E27FC236}">
                <a16:creationId xmlns:a16="http://schemas.microsoft.com/office/drawing/2014/main" id="{5E08E372-3786-1844-9639-E9DA0458A772}"/>
              </a:ext>
            </a:extLst>
          </p:cNvPr>
          <p:cNvPicPr>
            <a:picLocks noChangeAspect="1"/>
          </p:cNvPicPr>
          <p:nvPr/>
        </p:nvPicPr>
        <p:blipFill>
          <a:blip r:embed="rId4"/>
          <a:stretch>
            <a:fillRect/>
          </a:stretch>
        </p:blipFill>
        <p:spPr>
          <a:xfrm>
            <a:off x="6021660" y="3818768"/>
            <a:ext cx="939800" cy="533400"/>
          </a:xfrm>
          <a:prstGeom prst="rect">
            <a:avLst/>
          </a:prstGeom>
        </p:spPr>
      </p:pic>
      <p:pic>
        <p:nvPicPr>
          <p:cNvPr id="11" name="Picture 10">
            <a:extLst>
              <a:ext uri="{FF2B5EF4-FFF2-40B4-BE49-F238E27FC236}">
                <a16:creationId xmlns:a16="http://schemas.microsoft.com/office/drawing/2014/main" id="{9ED2CB01-4773-1245-A1B0-16004BB20200}"/>
              </a:ext>
            </a:extLst>
          </p:cNvPr>
          <p:cNvPicPr>
            <a:picLocks noChangeAspect="1"/>
          </p:cNvPicPr>
          <p:nvPr/>
        </p:nvPicPr>
        <p:blipFill>
          <a:blip r:embed="rId5"/>
          <a:stretch>
            <a:fillRect/>
          </a:stretch>
        </p:blipFill>
        <p:spPr>
          <a:xfrm>
            <a:off x="7170315" y="3818768"/>
            <a:ext cx="952500" cy="533400"/>
          </a:xfrm>
          <a:prstGeom prst="rect">
            <a:avLst/>
          </a:prstGeom>
        </p:spPr>
      </p:pic>
      <p:pic>
        <p:nvPicPr>
          <p:cNvPr id="12" name="Picture 11">
            <a:extLst>
              <a:ext uri="{FF2B5EF4-FFF2-40B4-BE49-F238E27FC236}">
                <a16:creationId xmlns:a16="http://schemas.microsoft.com/office/drawing/2014/main" id="{CF9F82D0-BE7A-654F-8AE6-DB02C95EFBAD}"/>
              </a:ext>
            </a:extLst>
          </p:cNvPr>
          <p:cNvPicPr>
            <a:picLocks noChangeAspect="1"/>
          </p:cNvPicPr>
          <p:nvPr/>
        </p:nvPicPr>
        <p:blipFill>
          <a:blip r:embed="rId6"/>
          <a:stretch>
            <a:fillRect/>
          </a:stretch>
        </p:blipFill>
        <p:spPr>
          <a:xfrm>
            <a:off x="748275" y="3761618"/>
            <a:ext cx="711200" cy="647700"/>
          </a:xfrm>
          <a:prstGeom prst="rect">
            <a:avLst/>
          </a:prstGeom>
        </p:spPr>
      </p:pic>
      <p:pic>
        <p:nvPicPr>
          <p:cNvPr id="13" name="Picture 12">
            <a:extLst>
              <a:ext uri="{FF2B5EF4-FFF2-40B4-BE49-F238E27FC236}">
                <a16:creationId xmlns:a16="http://schemas.microsoft.com/office/drawing/2014/main" id="{A2443472-F819-504A-86CF-4889629E97AF}"/>
              </a:ext>
            </a:extLst>
          </p:cNvPr>
          <p:cNvPicPr>
            <a:picLocks noChangeAspect="1"/>
          </p:cNvPicPr>
          <p:nvPr/>
        </p:nvPicPr>
        <p:blipFill>
          <a:blip r:embed="rId7"/>
          <a:stretch>
            <a:fillRect/>
          </a:stretch>
        </p:blipFill>
        <p:spPr>
          <a:xfrm>
            <a:off x="1668332" y="3765057"/>
            <a:ext cx="990600" cy="647700"/>
          </a:xfrm>
          <a:prstGeom prst="rect">
            <a:avLst/>
          </a:prstGeom>
        </p:spPr>
      </p:pic>
      <p:pic>
        <p:nvPicPr>
          <p:cNvPr id="15" name="Picture 14">
            <a:extLst>
              <a:ext uri="{FF2B5EF4-FFF2-40B4-BE49-F238E27FC236}">
                <a16:creationId xmlns:a16="http://schemas.microsoft.com/office/drawing/2014/main" id="{FB7DC481-FD10-C141-BF28-A5721E83DC2F}"/>
              </a:ext>
            </a:extLst>
          </p:cNvPr>
          <p:cNvPicPr>
            <a:picLocks noChangeAspect="1"/>
          </p:cNvPicPr>
          <p:nvPr/>
        </p:nvPicPr>
        <p:blipFill>
          <a:blip r:embed="rId8"/>
          <a:stretch>
            <a:fillRect/>
          </a:stretch>
        </p:blipFill>
        <p:spPr>
          <a:xfrm>
            <a:off x="4987303" y="3761618"/>
            <a:ext cx="825500" cy="647700"/>
          </a:xfrm>
          <a:prstGeom prst="rect">
            <a:avLst/>
          </a:prstGeom>
        </p:spPr>
      </p:pic>
      <p:pic>
        <p:nvPicPr>
          <p:cNvPr id="17" name="Picture 16">
            <a:extLst>
              <a:ext uri="{FF2B5EF4-FFF2-40B4-BE49-F238E27FC236}">
                <a16:creationId xmlns:a16="http://schemas.microsoft.com/office/drawing/2014/main" id="{AD9417CA-E8E8-AD45-A962-0863341DA00E}"/>
              </a:ext>
            </a:extLst>
          </p:cNvPr>
          <p:cNvPicPr>
            <a:picLocks noChangeAspect="1"/>
          </p:cNvPicPr>
          <p:nvPr/>
        </p:nvPicPr>
        <p:blipFill>
          <a:blip r:embed="rId9"/>
          <a:stretch>
            <a:fillRect/>
          </a:stretch>
        </p:blipFill>
        <p:spPr>
          <a:xfrm>
            <a:off x="3952946" y="3747809"/>
            <a:ext cx="825500" cy="647700"/>
          </a:xfrm>
          <a:prstGeom prst="rect">
            <a:avLst/>
          </a:prstGeom>
        </p:spPr>
      </p:pic>
      <p:pic>
        <p:nvPicPr>
          <p:cNvPr id="19" name="Picture 18">
            <a:extLst>
              <a:ext uri="{FF2B5EF4-FFF2-40B4-BE49-F238E27FC236}">
                <a16:creationId xmlns:a16="http://schemas.microsoft.com/office/drawing/2014/main" id="{EB009860-A20E-CB46-9C55-65468D9AF03D}"/>
              </a:ext>
            </a:extLst>
          </p:cNvPr>
          <p:cNvPicPr>
            <a:picLocks noChangeAspect="1"/>
          </p:cNvPicPr>
          <p:nvPr/>
        </p:nvPicPr>
        <p:blipFill>
          <a:blip r:embed="rId10"/>
          <a:stretch>
            <a:fillRect/>
          </a:stretch>
        </p:blipFill>
        <p:spPr>
          <a:xfrm>
            <a:off x="2867789" y="3761618"/>
            <a:ext cx="876300" cy="647700"/>
          </a:xfrm>
          <a:prstGeom prst="rect">
            <a:avLst/>
          </a:prstGeom>
        </p:spPr>
      </p:pic>
      <p:cxnSp>
        <p:nvCxnSpPr>
          <p:cNvPr id="20" name="Straight Connector 19">
            <a:extLst>
              <a:ext uri="{FF2B5EF4-FFF2-40B4-BE49-F238E27FC236}">
                <a16:creationId xmlns:a16="http://schemas.microsoft.com/office/drawing/2014/main" id="{03761C66-C617-7C45-8012-3A252C77BFA6}"/>
              </a:ext>
            </a:extLst>
          </p:cNvPr>
          <p:cNvCxnSpPr>
            <a:cxnSpLocks/>
          </p:cNvCxnSpPr>
          <p:nvPr/>
        </p:nvCxnSpPr>
        <p:spPr>
          <a:xfrm flipH="1">
            <a:off x="4062953" y="2257147"/>
            <a:ext cx="1381026" cy="0"/>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31228-C476-7647-9F8C-EE8C5F57002A}"/>
              </a:ext>
            </a:extLst>
          </p:cNvPr>
          <p:cNvSpPr/>
          <p:nvPr/>
        </p:nvSpPr>
        <p:spPr>
          <a:xfrm>
            <a:off x="5473442" y="2078443"/>
            <a:ext cx="2125903" cy="300852"/>
          </a:xfrm>
          <a:prstGeom prst="rect">
            <a:avLst/>
          </a:prstGeom>
        </p:spPr>
        <p:txBody>
          <a:bodyPr wrap="none">
            <a:spAutoFit/>
          </a:bodyPr>
          <a:lstStyle/>
          <a:p>
            <a:pPr>
              <a:lnSpc>
                <a:spcPct val="150000"/>
              </a:lnSpc>
            </a:pPr>
            <a:r>
              <a:rPr lang="en-GB" sz="1000" dirty="0">
                <a:latin typeface="Helvetica" pitchFamily="2" charset="0"/>
              </a:rPr>
              <a:t>Non-linear eq. constraint, but easy</a:t>
            </a:r>
            <a:endParaRPr lang="en-GB" sz="1000" dirty="0">
              <a:effectLst/>
              <a:latin typeface="Helvetica" pitchFamily="2" charset="0"/>
            </a:endParaRPr>
          </a:p>
        </p:txBody>
      </p:sp>
      <p:cxnSp>
        <p:nvCxnSpPr>
          <p:cNvPr id="23" name="Straight Connector 22">
            <a:extLst>
              <a:ext uri="{FF2B5EF4-FFF2-40B4-BE49-F238E27FC236}">
                <a16:creationId xmlns:a16="http://schemas.microsoft.com/office/drawing/2014/main" id="{E342C4D8-6557-FA4C-BF06-27FD78D4DA7F}"/>
              </a:ext>
            </a:extLst>
          </p:cNvPr>
          <p:cNvCxnSpPr>
            <a:cxnSpLocks/>
          </p:cNvCxnSpPr>
          <p:nvPr/>
        </p:nvCxnSpPr>
        <p:spPr>
          <a:xfrm flipH="1">
            <a:off x="3192837" y="1375152"/>
            <a:ext cx="1751522" cy="273328"/>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679BAA-B1CD-C34F-B786-8B1D1EA64D49}"/>
              </a:ext>
            </a:extLst>
          </p:cNvPr>
          <p:cNvCxnSpPr>
            <a:cxnSpLocks/>
          </p:cNvCxnSpPr>
          <p:nvPr/>
        </p:nvCxnSpPr>
        <p:spPr>
          <a:xfrm flipH="1">
            <a:off x="3305939" y="1375152"/>
            <a:ext cx="1638420" cy="478861"/>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D5BB81B-1C17-764E-81CE-32389E0FE8E2}"/>
              </a:ext>
            </a:extLst>
          </p:cNvPr>
          <p:cNvSpPr/>
          <p:nvPr/>
        </p:nvSpPr>
        <p:spPr>
          <a:xfrm>
            <a:off x="4949282" y="1183758"/>
            <a:ext cx="3727302" cy="300852"/>
          </a:xfrm>
          <a:prstGeom prst="rect">
            <a:avLst/>
          </a:prstGeom>
        </p:spPr>
        <p:txBody>
          <a:bodyPr wrap="none">
            <a:spAutoFit/>
          </a:bodyPr>
          <a:lstStyle/>
          <a:p>
            <a:pPr>
              <a:lnSpc>
                <a:spcPct val="150000"/>
              </a:lnSpc>
            </a:pPr>
            <a:r>
              <a:rPr lang="en-GB" sz="1000" dirty="0">
                <a:latin typeface="Helvetica" pitchFamily="2" charset="0"/>
              </a:rPr>
              <a:t>Non-linear, </a:t>
            </a:r>
            <a:r>
              <a:rPr lang="en-GB" sz="1000" b="1" u="sng" dirty="0" err="1">
                <a:latin typeface="Helvetica" pitchFamily="2" charset="0"/>
              </a:rPr>
              <a:t>loooong</a:t>
            </a:r>
            <a:r>
              <a:rPr lang="en-GB" sz="1000" dirty="0">
                <a:latin typeface="Helvetica" pitchFamily="2" charset="0"/>
              </a:rPr>
              <a:t>, complicated eq. constraints (but smooth)</a:t>
            </a:r>
            <a:endParaRPr lang="en-GB" sz="1000" dirty="0">
              <a:effectLst/>
              <a:latin typeface="Helvetica" pitchFamily="2" charset="0"/>
            </a:endParaRPr>
          </a:p>
        </p:txBody>
      </p:sp>
      <p:cxnSp>
        <p:nvCxnSpPr>
          <p:cNvPr id="29" name="Straight Connector 28">
            <a:extLst>
              <a:ext uri="{FF2B5EF4-FFF2-40B4-BE49-F238E27FC236}">
                <a16:creationId xmlns:a16="http://schemas.microsoft.com/office/drawing/2014/main" id="{116301B5-EF01-444E-B810-202F918AA07B}"/>
              </a:ext>
            </a:extLst>
          </p:cNvPr>
          <p:cNvCxnSpPr>
            <a:cxnSpLocks/>
          </p:cNvCxnSpPr>
          <p:nvPr/>
        </p:nvCxnSpPr>
        <p:spPr>
          <a:xfrm flipH="1">
            <a:off x="3157979" y="555084"/>
            <a:ext cx="1517942" cy="590273"/>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1EDF6DD-E9AE-464E-AF15-58F14DD846C7}"/>
              </a:ext>
            </a:extLst>
          </p:cNvPr>
          <p:cNvSpPr/>
          <p:nvPr/>
        </p:nvSpPr>
        <p:spPr>
          <a:xfrm>
            <a:off x="4675921" y="363351"/>
            <a:ext cx="3522118" cy="300852"/>
          </a:xfrm>
          <a:prstGeom prst="rect">
            <a:avLst/>
          </a:prstGeom>
        </p:spPr>
        <p:txBody>
          <a:bodyPr wrap="none">
            <a:spAutoFit/>
          </a:bodyPr>
          <a:lstStyle/>
          <a:p>
            <a:pPr>
              <a:lnSpc>
                <a:spcPct val="150000"/>
              </a:lnSpc>
            </a:pPr>
            <a:r>
              <a:rPr lang="en-GB" sz="1000" dirty="0">
                <a:latin typeface="Helvetica" pitchFamily="2" charset="0"/>
              </a:rPr>
              <a:t>Quadratic + linear objective (not all decision vars. included)</a:t>
            </a:r>
            <a:endParaRPr lang="en-GB" sz="1000" dirty="0">
              <a:effectLst/>
              <a:latin typeface="Helvetica" pitchFamily="2" charset="0"/>
            </a:endParaRPr>
          </a:p>
        </p:txBody>
      </p:sp>
    </p:spTree>
    <p:extLst>
      <p:ext uri="{BB962C8B-B14F-4D97-AF65-F5344CB8AC3E}">
        <p14:creationId xmlns:p14="http://schemas.microsoft.com/office/powerpoint/2010/main" val="27152495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2D1B930-C5A3-E645-A75B-BA170761677B}"/>
              </a:ext>
            </a:extLst>
          </p:cNvPr>
          <p:cNvSpPr/>
          <p:nvPr/>
        </p:nvSpPr>
        <p:spPr>
          <a:xfrm>
            <a:off x="1115634" y="1879797"/>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Rectangle 23">
            <a:extLst>
              <a:ext uri="{FF2B5EF4-FFF2-40B4-BE49-F238E27FC236}">
                <a16:creationId xmlns:a16="http://schemas.microsoft.com/office/drawing/2014/main" id="{A2AF3D03-DE92-BE42-8FB0-B0D65200DFA5}"/>
              </a:ext>
            </a:extLst>
          </p:cNvPr>
          <p:cNvSpPr/>
          <p:nvPr/>
        </p:nvSpPr>
        <p:spPr>
          <a:xfrm>
            <a:off x="2435341" y="1879273"/>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B344A65B-6494-D74D-B605-40997C607790}"/>
              </a:ext>
            </a:extLst>
          </p:cNvPr>
          <p:cNvSpPr/>
          <p:nvPr/>
        </p:nvSpPr>
        <p:spPr>
          <a:xfrm>
            <a:off x="2163632" y="1878160"/>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C172A511-987D-734A-8B7A-1E9EDF7EC7D6}"/>
              </a:ext>
            </a:extLst>
          </p:cNvPr>
          <p:cNvSpPr/>
          <p:nvPr/>
        </p:nvSpPr>
        <p:spPr>
          <a:xfrm>
            <a:off x="4266805" y="1900614"/>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AB52EB54-0E55-614E-AD33-2E5B67D13305}"/>
              </a:ext>
            </a:extLst>
          </p:cNvPr>
          <p:cNvSpPr/>
          <p:nvPr/>
        </p:nvSpPr>
        <p:spPr>
          <a:xfrm>
            <a:off x="3602791" y="2153765"/>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79F44C00-9F57-784C-8166-1F6C1D25A07E}"/>
              </a:ext>
            </a:extLst>
          </p:cNvPr>
          <p:cNvSpPr/>
          <p:nvPr/>
        </p:nvSpPr>
        <p:spPr>
          <a:xfrm>
            <a:off x="2163632" y="2160311"/>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6705DAC-BA06-6349-8A63-606746C30CD0}"/>
              </a:ext>
            </a:extLst>
          </p:cNvPr>
          <p:cNvSpPr/>
          <p:nvPr/>
        </p:nvSpPr>
        <p:spPr>
          <a:xfrm>
            <a:off x="1668331" y="2402002"/>
            <a:ext cx="198175" cy="2186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Rectangle 3">
            <a:extLst>
              <a:ext uri="{FF2B5EF4-FFF2-40B4-BE49-F238E27FC236}">
                <a16:creationId xmlns:a16="http://schemas.microsoft.com/office/drawing/2014/main" id="{E1DA32B5-DB89-914E-BD08-DA9C6602AD10}"/>
              </a:ext>
            </a:extLst>
          </p:cNvPr>
          <p:cNvSpPr/>
          <p:nvPr/>
        </p:nvSpPr>
        <p:spPr>
          <a:xfrm>
            <a:off x="1117076" y="2681927"/>
            <a:ext cx="179110"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7548EE3C-1BBC-504C-A5A2-237E0E338D50}"/>
              </a:ext>
            </a:extLst>
          </p:cNvPr>
          <p:cNvSpPr/>
          <p:nvPr/>
        </p:nvSpPr>
        <p:spPr>
          <a:xfrm>
            <a:off x="1866506" y="1591986"/>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128A75F7-DFE6-1848-B438-D4DCE68D857B}"/>
              </a:ext>
            </a:extLst>
          </p:cNvPr>
          <p:cNvSpPr/>
          <p:nvPr/>
        </p:nvSpPr>
        <p:spPr>
          <a:xfrm>
            <a:off x="1132999" y="1599159"/>
            <a:ext cx="326475"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9E5E2149-CFB2-4D4C-AA8A-C86B23E09230}"/>
              </a:ext>
            </a:extLst>
          </p:cNvPr>
          <p:cNvSpPr/>
          <p:nvPr/>
        </p:nvSpPr>
        <p:spPr>
          <a:xfrm>
            <a:off x="2108642" y="1591986"/>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9544B81B-4AAA-234A-9FC4-05DD09D8B62A}"/>
              </a:ext>
            </a:extLst>
          </p:cNvPr>
          <p:cNvSpPr/>
          <p:nvPr/>
        </p:nvSpPr>
        <p:spPr>
          <a:xfrm>
            <a:off x="2083043" y="1155411"/>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04897C10-EA2A-AC4C-A378-41D761D747F4}"/>
              </a:ext>
            </a:extLst>
          </p:cNvPr>
          <p:cNvSpPr/>
          <p:nvPr/>
        </p:nvSpPr>
        <p:spPr>
          <a:xfrm>
            <a:off x="2783737" y="1138130"/>
            <a:ext cx="279974"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7AFFE008-0143-F84D-8C1B-14D794B9E7F0}"/>
              </a:ext>
            </a:extLst>
          </p:cNvPr>
          <p:cNvSpPr/>
          <p:nvPr/>
        </p:nvSpPr>
        <p:spPr>
          <a:xfrm>
            <a:off x="1569636" y="1155411"/>
            <a:ext cx="19778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2237958" cy="399801"/>
          </a:xfrm>
        </p:spPr>
        <p:txBody>
          <a:bodyPr anchor="ctr">
            <a:noAutofit/>
          </a:bodyPr>
          <a:lstStyle/>
          <a:p>
            <a:pPr>
              <a:lnSpc>
                <a:spcPct val="100000"/>
              </a:lnSpc>
            </a:pPr>
            <a:r>
              <a:rPr lang="en-US" sz="2000" spc="-80" dirty="0"/>
              <a:t>The NMPC formulation</a:t>
            </a:r>
            <a:endParaRPr lang="fr-CH" sz="2000" spc="-80" dirty="0"/>
          </a:p>
        </p:txBody>
      </p:sp>
      <p:pic>
        <p:nvPicPr>
          <p:cNvPr id="3" name="Picture 2">
            <a:extLst>
              <a:ext uri="{FF2B5EF4-FFF2-40B4-BE49-F238E27FC236}">
                <a16:creationId xmlns:a16="http://schemas.microsoft.com/office/drawing/2014/main" id="{A030ED62-2AD0-B941-B250-A17390F24A56}"/>
              </a:ext>
            </a:extLst>
          </p:cNvPr>
          <p:cNvPicPr>
            <a:picLocks noChangeAspect="1"/>
          </p:cNvPicPr>
          <p:nvPr/>
        </p:nvPicPr>
        <p:blipFill>
          <a:blip r:embed="rId3"/>
          <a:stretch>
            <a:fillRect/>
          </a:stretch>
        </p:blipFill>
        <p:spPr>
          <a:xfrm>
            <a:off x="660982" y="986214"/>
            <a:ext cx="3746500" cy="1879600"/>
          </a:xfrm>
          <a:prstGeom prst="rect">
            <a:avLst/>
          </a:prstGeom>
        </p:spPr>
      </p:pic>
      <p:pic>
        <p:nvPicPr>
          <p:cNvPr id="10" name="Picture 9">
            <a:extLst>
              <a:ext uri="{FF2B5EF4-FFF2-40B4-BE49-F238E27FC236}">
                <a16:creationId xmlns:a16="http://schemas.microsoft.com/office/drawing/2014/main" id="{5E08E372-3786-1844-9639-E9DA0458A772}"/>
              </a:ext>
            </a:extLst>
          </p:cNvPr>
          <p:cNvPicPr>
            <a:picLocks noChangeAspect="1"/>
          </p:cNvPicPr>
          <p:nvPr/>
        </p:nvPicPr>
        <p:blipFill>
          <a:blip r:embed="rId4"/>
          <a:stretch>
            <a:fillRect/>
          </a:stretch>
        </p:blipFill>
        <p:spPr>
          <a:xfrm>
            <a:off x="6021660" y="3818768"/>
            <a:ext cx="939800" cy="533400"/>
          </a:xfrm>
          <a:prstGeom prst="rect">
            <a:avLst/>
          </a:prstGeom>
        </p:spPr>
      </p:pic>
      <p:pic>
        <p:nvPicPr>
          <p:cNvPr id="11" name="Picture 10">
            <a:extLst>
              <a:ext uri="{FF2B5EF4-FFF2-40B4-BE49-F238E27FC236}">
                <a16:creationId xmlns:a16="http://schemas.microsoft.com/office/drawing/2014/main" id="{9ED2CB01-4773-1245-A1B0-16004BB20200}"/>
              </a:ext>
            </a:extLst>
          </p:cNvPr>
          <p:cNvPicPr>
            <a:picLocks noChangeAspect="1"/>
          </p:cNvPicPr>
          <p:nvPr/>
        </p:nvPicPr>
        <p:blipFill>
          <a:blip r:embed="rId5"/>
          <a:stretch>
            <a:fillRect/>
          </a:stretch>
        </p:blipFill>
        <p:spPr>
          <a:xfrm>
            <a:off x="7170315" y="3818768"/>
            <a:ext cx="952500" cy="533400"/>
          </a:xfrm>
          <a:prstGeom prst="rect">
            <a:avLst/>
          </a:prstGeom>
        </p:spPr>
      </p:pic>
      <p:pic>
        <p:nvPicPr>
          <p:cNvPr id="12" name="Picture 11">
            <a:extLst>
              <a:ext uri="{FF2B5EF4-FFF2-40B4-BE49-F238E27FC236}">
                <a16:creationId xmlns:a16="http://schemas.microsoft.com/office/drawing/2014/main" id="{CF9F82D0-BE7A-654F-8AE6-DB02C95EFBAD}"/>
              </a:ext>
            </a:extLst>
          </p:cNvPr>
          <p:cNvPicPr>
            <a:picLocks noChangeAspect="1"/>
          </p:cNvPicPr>
          <p:nvPr/>
        </p:nvPicPr>
        <p:blipFill>
          <a:blip r:embed="rId6"/>
          <a:stretch>
            <a:fillRect/>
          </a:stretch>
        </p:blipFill>
        <p:spPr>
          <a:xfrm>
            <a:off x="748275" y="3761618"/>
            <a:ext cx="711200" cy="647700"/>
          </a:xfrm>
          <a:prstGeom prst="rect">
            <a:avLst/>
          </a:prstGeom>
        </p:spPr>
      </p:pic>
      <p:pic>
        <p:nvPicPr>
          <p:cNvPr id="13" name="Picture 12">
            <a:extLst>
              <a:ext uri="{FF2B5EF4-FFF2-40B4-BE49-F238E27FC236}">
                <a16:creationId xmlns:a16="http://schemas.microsoft.com/office/drawing/2014/main" id="{A2443472-F819-504A-86CF-4889629E97AF}"/>
              </a:ext>
            </a:extLst>
          </p:cNvPr>
          <p:cNvPicPr>
            <a:picLocks noChangeAspect="1"/>
          </p:cNvPicPr>
          <p:nvPr/>
        </p:nvPicPr>
        <p:blipFill>
          <a:blip r:embed="rId7"/>
          <a:stretch>
            <a:fillRect/>
          </a:stretch>
        </p:blipFill>
        <p:spPr>
          <a:xfrm>
            <a:off x="1668332" y="3765057"/>
            <a:ext cx="990600" cy="647700"/>
          </a:xfrm>
          <a:prstGeom prst="rect">
            <a:avLst/>
          </a:prstGeom>
        </p:spPr>
      </p:pic>
      <p:pic>
        <p:nvPicPr>
          <p:cNvPr id="15" name="Picture 14">
            <a:extLst>
              <a:ext uri="{FF2B5EF4-FFF2-40B4-BE49-F238E27FC236}">
                <a16:creationId xmlns:a16="http://schemas.microsoft.com/office/drawing/2014/main" id="{FB7DC481-FD10-C141-BF28-A5721E83DC2F}"/>
              </a:ext>
            </a:extLst>
          </p:cNvPr>
          <p:cNvPicPr>
            <a:picLocks noChangeAspect="1"/>
          </p:cNvPicPr>
          <p:nvPr/>
        </p:nvPicPr>
        <p:blipFill>
          <a:blip r:embed="rId8"/>
          <a:stretch>
            <a:fillRect/>
          </a:stretch>
        </p:blipFill>
        <p:spPr>
          <a:xfrm>
            <a:off x="4987303" y="3761618"/>
            <a:ext cx="825500" cy="647700"/>
          </a:xfrm>
          <a:prstGeom prst="rect">
            <a:avLst/>
          </a:prstGeom>
        </p:spPr>
      </p:pic>
      <p:pic>
        <p:nvPicPr>
          <p:cNvPr id="17" name="Picture 16">
            <a:extLst>
              <a:ext uri="{FF2B5EF4-FFF2-40B4-BE49-F238E27FC236}">
                <a16:creationId xmlns:a16="http://schemas.microsoft.com/office/drawing/2014/main" id="{AD9417CA-E8E8-AD45-A962-0863341DA00E}"/>
              </a:ext>
            </a:extLst>
          </p:cNvPr>
          <p:cNvPicPr>
            <a:picLocks noChangeAspect="1"/>
          </p:cNvPicPr>
          <p:nvPr/>
        </p:nvPicPr>
        <p:blipFill>
          <a:blip r:embed="rId9"/>
          <a:stretch>
            <a:fillRect/>
          </a:stretch>
        </p:blipFill>
        <p:spPr>
          <a:xfrm>
            <a:off x="3952946" y="3747809"/>
            <a:ext cx="825500" cy="647700"/>
          </a:xfrm>
          <a:prstGeom prst="rect">
            <a:avLst/>
          </a:prstGeom>
        </p:spPr>
      </p:pic>
      <p:pic>
        <p:nvPicPr>
          <p:cNvPr id="19" name="Picture 18">
            <a:extLst>
              <a:ext uri="{FF2B5EF4-FFF2-40B4-BE49-F238E27FC236}">
                <a16:creationId xmlns:a16="http://schemas.microsoft.com/office/drawing/2014/main" id="{EB009860-A20E-CB46-9C55-65468D9AF03D}"/>
              </a:ext>
            </a:extLst>
          </p:cNvPr>
          <p:cNvPicPr>
            <a:picLocks noChangeAspect="1"/>
          </p:cNvPicPr>
          <p:nvPr/>
        </p:nvPicPr>
        <p:blipFill>
          <a:blip r:embed="rId10"/>
          <a:stretch>
            <a:fillRect/>
          </a:stretch>
        </p:blipFill>
        <p:spPr>
          <a:xfrm>
            <a:off x="2867789" y="3761618"/>
            <a:ext cx="876300" cy="647700"/>
          </a:xfrm>
          <a:prstGeom prst="rect">
            <a:avLst/>
          </a:prstGeom>
        </p:spPr>
      </p:pic>
      <p:sp>
        <p:nvSpPr>
          <p:cNvPr id="32" name="Rectangle 31">
            <a:extLst>
              <a:ext uri="{FF2B5EF4-FFF2-40B4-BE49-F238E27FC236}">
                <a16:creationId xmlns:a16="http://schemas.microsoft.com/office/drawing/2014/main" id="{98C6D926-CDDE-F440-9944-B4D18D0F3E0D}"/>
              </a:ext>
            </a:extLst>
          </p:cNvPr>
          <p:cNvSpPr/>
          <p:nvPr/>
        </p:nvSpPr>
        <p:spPr>
          <a:xfrm>
            <a:off x="5303223" y="1739590"/>
            <a:ext cx="2832827" cy="531684"/>
          </a:xfrm>
          <a:prstGeom prst="rect">
            <a:avLst/>
          </a:prstGeom>
        </p:spPr>
        <p:txBody>
          <a:bodyPr wrap="none">
            <a:spAutoFit/>
          </a:bodyPr>
          <a:lstStyle/>
          <a:p>
            <a:pPr>
              <a:lnSpc>
                <a:spcPct val="150000"/>
              </a:lnSpc>
            </a:pPr>
            <a:r>
              <a:rPr lang="en-GB" sz="1000" dirty="0">
                <a:latin typeface="Helvetica" pitchFamily="2" charset="0"/>
              </a:rPr>
              <a:t>Prediction horizon of 12 steps = 2 hours</a:t>
            </a:r>
          </a:p>
          <a:p>
            <a:pPr>
              <a:lnSpc>
                <a:spcPct val="150000"/>
              </a:lnSpc>
            </a:pPr>
            <a:r>
              <a:rPr lang="en-GB" sz="1000" dirty="0">
                <a:latin typeface="Helvetica" pitchFamily="2" charset="0"/>
              </a:rPr>
              <a:t>Total number of decision variables: 9N-4 = 104</a:t>
            </a:r>
            <a:endParaRPr lang="en-GB" sz="1000" dirty="0">
              <a:effectLst/>
              <a:latin typeface="Helvetica" pitchFamily="2" charset="0"/>
            </a:endParaRPr>
          </a:p>
        </p:txBody>
      </p:sp>
    </p:spTree>
    <p:extLst>
      <p:ext uri="{BB962C8B-B14F-4D97-AF65-F5344CB8AC3E}">
        <p14:creationId xmlns:p14="http://schemas.microsoft.com/office/powerpoint/2010/main" val="42011722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B180F4-01EC-E243-BBB7-D6CCCB535D50}"/>
              </a:ext>
            </a:extLst>
          </p:cNvPr>
          <p:cNvSpPr/>
          <p:nvPr/>
        </p:nvSpPr>
        <p:spPr>
          <a:xfrm>
            <a:off x="1487753" y="1891043"/>
            <a:ext cx="157244" cy="2017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755C5D83-9EEF-CC47-BFA9-8B8BCC61E2B9}"/>
              </a:ext>
            </a:extLst>
          </p:cNvPr>
          <p:cNvSpPr/>
          <p:nvPr/>
        </p:nvSpPr>
        <p:spPr>
          <a:xfrm>
            <a:off x="1944932" y="1175834"/>
            <a:ext cx="143105" cy="1721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04897C10-EA2A-AC4C-A378-41D761D747F4}"/>
              </a:ext>
            </a:extLst>
          </p:cNvPr>
          <p:cNvSpPr/>
          <p:nvPr/>
        </p:nvSpPr>
        <p:spPr>
          <a:xfrm>
            <a:off x="2557495" y="1156982"/>
            <a:ext cx="237552" cy="20739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a:off x="748275" y="79368"/>
            <a:ext cx="2237958" cy="399801"/>
          </a:xfrm>
        </p:spPr>
        <p:txBody>
          <a:bodyPr anchor="ctr">
            <a:noAutofit/>
          </a:bodyPr>
          <a:lstStyle/>
          <a:p>
            <a:pPr>
              <a:lnSpc>
                <a:spcPct val="100000"/>
              </a:lnSpc>
            </a:pPr>
            <a:r>
              <a:rPr lang="en-US" sz="2000" spc="-80" dirty="0"/>
              <a:t>The NMPC formulation</a:t>
            </a:r>
            <a:endParaRPr lang="fr-CH" sz="2000" spc="-80" dirty="0"/>
          </a:p>
        </p:txBody>
      </p:sp>
      <p:pic>
        <p:nvPicPr>
          <p:cNvPr id="3" name="Picture 2">
            <a:extLst>
              <a:ext uri="{FF2B5EF4-FFF2-40B4-BE49-F238E27FC236}">
                <a16:creationId xmlns:a16="http://schemas.microsoft.com/office/drawing/2014/main" id="{A030ED62-2AD0-B941-B250-A17390F24A56}"/>
              </a:ext>
            </a:extLst>
          </p:cNvPr>
          <p:cNvPicPr>
            <a:picLocks noChangeAspect="1"/>
          </p:cNvPicPr>
          <p:nvPr/>
        </p:nvPicPr>
        <p:blipFill>
          <a:blip r:embed="rId3"/>
          <a:stretch>
            <a:fillRect/>
          </a:stretch>
        </p:blipFill>
        <p:spPr>
          <a:xfrm>
            <a:off x="660982" y="986214"/>
            <a:ext cx="3746500" cy="1879600"/>
          </a:xfrm>
          <a:prstGeom prst="rect">
            <a:avLst/>
          </a:prstGeom>
        </p:spPr>
      </p:pic>
      <p:pic>
        <p:nvPicPr>
          <p:cNvPr id="10" name="Picture 9">
            <a:extLst>
              <a:ext uri="{FF2B5EF4-FFF2-40B4-BE49-F238E27FC236}">
                <a16:creationId xmlns:a16="http://schemas.microsoft.com/office/drawing/2014/main" id="{5E08E372-3786-1844-9639-E9DA0458A772}"/>
              </a:ext>
            </a:extLst>
          </p:cNvPr>
          <p:cNvPicPr>
            <a:picLocks noChangeAspect="1"/>
          </p:cNvPicPr>
          <p:nvPr/>
        </p:nvPicPr>
        <p:blipFill>
          <a:blip r:embed="rId4"/>
          <a:stretch>
            <a:fillRect/>
          </a:stretch>
        </p:blipFill>
        <p:spPr>
          <a:xfrm>
            <a:off x="6021660" y="3818768"/>
            <a:ext cx="939800" cy="533400"/>
          </a:xfrm>
          <a:prstGeom prst="rect">
            <a:avLst/>
          </a:prstGeom>
        </p:spPr>
      </p:pic>
      <p:pic>
        <p:nvPicPr>
          <p:cNvPr id="11" name="Picture 10">
            <a:extLst>
              <a:ext uri="{FF2B5EF4-FFF2-40B4-BE49-F238E27FC236}">
                <a16:creationId xmlns:a16="http://schemas.microsoft.com/office/drawing/2014/main" id="{9ED2CB01-4773-1245-A1B0-16004BB20200}"/>
              </a:ext>
            </a:extLst>
          </p:cNvPr>
          <p:cNvPicPr>
            <a:picLocks noChangeAspect="1"/>
          </p:cNvPicPr>
          <p:nvPr/>
        </p:nvPicPr>
        <p:blipFill>
          <a:blip r:embed="rId5"/>
          <a:stretch>
            <a:fillRect/>
          </a:stretch>
        </p:blipFill>
        <p:spPr>
          <a:xfrm>
            <a:off x="7170315" y="3818768"/>
            <a:ext cx="952500" cy="533400"/>
          </a:xfrm>
          <a:prstGeom prst="rect">
            <a:avLst/>
          </a:prstGeom>
        </p:spPr>
      </p:pic>
      <p:pic>
        <p:nvPicPr>
          <p:cNvPr id="12" name="Picture 11">
            <a:extLst>
              <a:ext uri="{FF2B5EF4-FFF2-40B4-BE49-F238E27FC236}">
                <a16:creationId xmlns:a16="http://schemas.microsoft.com/office/drawing/2014/main" id="{CF9F82D0-BE7A-654F-8AE6-DB02C95EFBAD}"/>
              </a:ext>
            </a:extLst>
          </p:cNvPr>
          <p:cNvPicPr>
            <a:picLocks noChangeAspect="1"/>
          </p:cNvPicPr>
          <p:nvPr/>
        </p:nvPicPr>
        <p:blipFill>
          <a:blip r:embed="rId6"/>
          <a:stretch>
            <a:fillRect/>
          </a:stretch>
        </p:blipFill>
        <p:spPr>
          <a:xfrm>
            <a:off x="748275" y="3761618"/>
            <a:ext cx="711200" cy="647700"/>
          </a:xfrm>
          <a:prstGeom prst="rect">
            <a:avLst/>
          </a:prstGeom>
        </p:spPr>
      </p:pic>
      <p:pic>
        <p:nvPicPr>
          <p:cNvPr id="13" name="Picture 12">
            <a:extLst>
              <a:ext uri="{FF2B5EF4-FFF2-40B4-BE49-F238E27FC236}">
                <a16:creationId xmlns:a16="http://schemas.microsoft.com/office/drawing/2014/main" id="{A2443472-F819-504A-86CF-4889629E97AF}"/>
              </a:ext>
            </a:extLst>
          </p:cNvPr>
          <p:cNvPicPr>
            <a:picLocks noChangeAspect="1"/>
          </p:cNvPicPr>
          <p:nvPr/>
        </p:nvPicPr>
        <p:blipFill>
          <a:blip r:embed="rId7"/>
          <a:stretch>
            <a:fillRect/>
          </a:stretch>
        </p:blipFill>
        <p:spPr>
          <a:xfrm>
            <a:off x="1668332" y="3765057"/>
            <a:ext cx="990600" cy="647700"/>
          </a:xfrm>
          <a:prstGeom prst="rect">
            <a:avLst/>
          </a:prstGeom>
        </p:spPr>
      </p:pic>
      <p:pic>
        <p:nvPicPr>
          <p:cNvPr id="15" name="Picture 14">
            <a:extLst>
              <a:ext uri="{FF2B5EF4-FFF2-40B4-BE49-F238E27FC236}">
                <a16:creationId xmlns:a16="http://schemas.microsoft.com/office/drawing/2014/main" id="{FB7DC481-FD10-C141-BF28-A5721E83DC2F}"/>
              </a:ext>
            </a:extLst>
          </p:cNvPr>
          <p:cNvPicPr>
            <a:picLocks noChangeAspect="1"/>
          </p:cNvPicPr>
          <p:nvPr/>
        </p:nvPicPr>
        <p:blipFill>
          <a:blip r:embed="rId8"/>
          <a:stretch>
            <a:fillRect/>
          </a:stretch>
        </p:blipFill>
        <p:spPr>
          <a:xfrm>
            <a:off x="4987303" y="3761618"/>
            <a:ext cx="825500" cy="647700"/>
          </a:xfrm>
          <a:prstGeom prst="rect">
            <a:avLst/>
          </a:prstGeom>
        </p:spPr>
      </p:pic>
      <p:pic>
        <p:nvPicPr>
          <p:cNvPr id="17" name="Picture 16">
            <a:extLst>
              <a:ext uri="{FF2B5EF4-FFF2-40B4-BE49-F238E27FC236}">
                <a16:creationId xmlns:a16="http://schemas.microsoft.com/office/drawing/2014/main" id="{AD9417CA-E8E8-AD45-A962-0863341DA00E}"/>
              </a:ext>
            </a:extLst>
          </p:cNvPr>
          <p:cNvPicPr>
            <a:picLocks noChangeAspect="1"/>
          </p:cNvPicPr>
          <p:nvPr/>
        </p:nvPicPr>
        <p:blipFill>
          <a:blip r:embed="rId9"/>
          <a:stretch>
            <a:fillRect/>
          </a:stretch>
        </p:blipFill>
        <p:spPr>
          <a:xfrm>
            <a:off x="3952946" y="3747809"/>
            <a:ext cx="825500" cy="647700"/>
          </a:xfrm>
          <a:prstGeom prst="rect">
            <a:avLst/>
          </a:prstGeom>
        </p:spPr>
      </p:pic>
      <p:pic>
        <p:nvPicPr>
          <p:cNvPr id="19" name="Picture 18">
            <a:extLst>
              <a:ext uri="{FF2B5EF4-FFF2-40B4-BE49-F238E27FC236}">
                <a16:creationId xmlns:a16="http://schemas.microsoft.com/office/drawing/2014/main" id="{EB009860-A20E-CB46-9C55-65468D9AF03D}"/>
              </a:ext>
            </a:extLst>
          </p:cNvPr>
          <p:cNvPicPr>
            <a:picLocks noChangeAspect="1"/>
          </p:cNvPicPr>
          <p:nvPr/>
        </p:nvPicPr>
        <p:blipFill>
          <a:blip r:embed="rId10"/>
          <a:stretch>
            <a:fillRect/>
          </a:stretch>
        </p:blipFill>
        <p:spPr>
          <a:xfrm>
            <a:off x="2867789" y="3761618"/>
            <a:ext cx="876300" cy="647700"/>
          </a:xfrm>
          <a:prstGeom prst="rect">
            <a:avLst/>
          </a:prstGeom>
        </p:spPr>
      </p:pic>
      <p:sp>
        <p:nvSpPr>
          <p:cNvPr id="14" name="Rectangle 13">
            <a:extLst>
              <a:ext uri="{FF2B5EF4-FFF2-40B4-BE49-F238E27FC236}">
                <a16:creationId xmlns:a16="http://schemas.microsoft.com/office/drawing/2014/main" id="{7ABCF805-FA49-DC45-8987-7E4DA86D4725}"/>
              </a:ext>
            </a:extLst>
          </p:cNvPr>
          <p:cNvSpPr/>
          <p:nvPr/>
        </p:nvSpPr>
        <p:spPr>
          <a:xfrm>
            <a:off x="5303223" y="1739590"/>
            <a:ext cx="3233578" cy="300852"/>
          </a:xfrm>
          <a:prstGeom prst="rect">
            <a:avLst/>
          </a:prstGeom>
        </p:spPr>
        <p:txBody>
          <a:bodyPr wrap="none">
            <a:spAutoFit/>
          </a:bodyPr>
          <a:lstStyle/>
          <a:p>
            <a:pPr>
              <a:lnSpc>
                <a:spcPct val="150000"/>
              </a:lnSpc>
            </a:pPr>
            <a:r>
              <a:rPr lang="en-GB" sz="1000" dirty="0">
                <a:latin typeface="Helvetica" pitchFamily="2" charset="0"/>
              </a:rPr>
              <a:t>T</a:t>
            </a:r>
            <a:r>
              <a:rPr lang="en-GB" sz="1000" dirty="0">
                <a:effectLst/>
                <a:latin typeface="Helvetica" pitchFamily="2" charset="0"/>
              </a:rPr>
              <a:t>uning parameters: slack cost and robustness margin</a:t>
            </a:r>
          </a:p>
        </p:txBody>
      </p:sp>
    </p:spTree>
    <p:extLst>
      <p:ext uri="{BB962C8B-B14F-4D97-AF65-F5344CB8AC3E}">
        <p14:creationId xmlns:p14="http://schemas.microsoft.com/office/powerpoint/2010/main" val="4333907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2237958" cy="399801"/>
          </a:xfrm>
        </p:spPr>
        <p:txBody>
          <a:bodyPr anchor="ctr">
            <a:noAutofit/>
          </a:bodyPr>
          <a:lstStyle/>
          <a:p>
            <a:pPr>
              <a:lnSpc>
                <a:spcPct val="100000"/>
              </a:lnSpc>
            </a:pPr>
            <a:r>
              <a:rPr lang="en-US" sz="2000" spc="-80" dirty="0"/>
              <a:t>The NMPC formulation</a:t>
            </a:r>
            <a:endParaRPr lang="fr-CH" sz="2000" spc="-80" dirty="0"/>
          </a:p>
        </p:txBody>
      </p:sp>
      <p:sp>
        <p:nvSpPr>
          <p:cNvPr id="14" name="Rectangle 13">
            <a:extLst>
              <a:ext uri="{FF2B5EF4-FFF2-40B4-BE49-F238E27FC236}">
                <a16:creationId xmlns:a16="http://schemas.microsoft.com/office/drawing/2014/main" id="{AFDF406B-31F4-3641-951D-261DA85C48E1}"/>
              </a:ext>
            </a:extLst>
          </p:cNvPr>
          <p:cNvSpPr/>
          <p:nvPr/>
        </p:nvSpPr>
        <p:spPr>
          <a:xfrm>
            <a:off x="669003" y="767687"/>
            <a:ext cx="3281698" cy="246221"/>
          </a:xfrm>
          <a:prstGeom prst="rect">
            <a:avLst/>
          </a:prstGeom>
        </p:spPr>
        <p:txBody>
          <a:bodyPr wrap="square">
            <a:spAutoFit/>
          </a:bodyPr>
          <a:lstStyle/>
          <a:p>
            <a:pPr algn="ctr"/>
            <a:r>
              <a:rPr lang="en-GB" sz="1000" dirty="0" err="1">
                <a:latin typeface="Helvetica" pitchFamily="2" charset="0"/>
              </a:rPr>
              <a:t>casADi</a:t>
            </a:r>
            <a:r>
              <a:rPr lang="en-GB" sz="1000" dirty="0">
                <a:latin typeface="Helvetica" pitchFamily="2" charset="0"/>
              </a:rPr>
              <a:t> + IPOPT on a 2.4 GHz, core i9 Intel machine</a:t>
            </a:r>
            <a:endParaRPr lang="en-GB" sz="1000" dirty="0">
              <a:effectLst/>
              <a:latin typeface="Helvetica" pitchFamily="2" charset="0"/>
            </a:endParaRPr>
          </a:p>
        </p:txBody>
      </p:sp>
      <p:pic>
        <p:nvPicPr>
          <p:cNvPr id="4" name="Picture 3">
            <a:extLst>
              <a:ext uri="{FF2B5EF4-FFF2-40B4-BE49-F238E27FC236}">
                <a16:creationId xmlns:a16="http://schemas.microsoft.com/office/drawing/2014/main" id="{216D66FA-0467-6648-BAB6-43E49B5E1BC8}"/>
              </a:ext>
            </a:extLst>
          </p:cNvPr>
          <p:cNvPicPr>
            <a:picLocks noChangeAspect="1"/>
          </p:cNvPicPr>
          <p:nvPr/>
        </p:nvPicPr>
        <p:blipFill>
          <a:blip r:embed="rId3"/>
          <a:stretch>
            <a:fillRect/>
          </a:stretch>
        </p:blipFill>
        <p:spPr>
          <a:xfrm>
            <a:off x="748275" y="1013908"/>
            <a:ext cx="3123154" cy="3115683"/>
          </a:xfrm>
          <a:prstGeom prst="rect">
            <a:avLst/>
          </a:prstGeom>
        </p:spPr>
      </p:pic>
      <p:sp>
        <p:nvSpPr>
          <p:cNvPr id="8" name="Rectangle 7">
            <a:extLst>
              <a:ext uri="{FF2B5EF4-FFF2-40B4-BE49-F238E27FC236}">
                <a16:creationId xmlns:a16="http://schemas.microsoft.com/office/drawing/2014/main" id="{2B0D358E-6593-584B-96E9-B37BC13EF86D}"/>
              </a:ext>
            </a:extLst>
          </p:cNvPr>
          <p:cNvSpPr/>
          <p:nvPr/>
        </p:nvSpPr>
        <p:spPr>
          <a:xfrm>
            <a:off x="5879506" y="3459764"/>
            <a:ext cx="1541906" cy="246221"/>
          </a:xfrm>
          <a:prstGeom prst="rect">
            <a:avLst/>
          </a:prstGeom>
        </p:spPr>
        <p:txBody>
          <a:bodyPr wrap="square">
            <a:spAutoFit/>
          </a:bodyPr>
          <a:lstStyle/>
          <a:p>
            <a:pPr algn="ctr"/>
            <a:r>
              <a:rPr lang="en-GB" sz="1000" dirty="0">
                <a:latin typeface="Helvetica" pitchFamily="2" charset="0"/>
              </a:rPr>
              <a:t>GP data points (total)</a:t>
            </a:r>
            <a:endParaRPr lang="en-GB" sz="1000" dirty="0">
              <a:effectLst/>
              <a:latin typeface="Helvetica" pitchFamily="2" charset="0"/>
            </a:endParaRPr>
          </a:p>
        </p:txBody>
      </p:sp>
      <p:cxnSp>
        <p:nvCxnSpPr>
          <p:cNvPr id="9" name="Straight Connector 8">
            <a:extLst>
              <a:ext uri="{FF2B5EF4-FFF2-40B4-BE49-F238E27FC236}">
                <a16:creationId xmlns:a16="http://schemas.microsoft.com/office/drawing/2014/main" id="{0DADD531-28A9-964B-8AD3-8EA0E4EFFFBF}"/>
              </a:ext>
            </a:extLst>
          </p:cNvPr>
          <p:cNvCxnSpPr>
            <a:cxnSpLocks/>
          </p:cNvCxnSpPr>
          <p:nvPr/>
        </p:nvCxnSpPr>
        <p:spPr>
          <a:xfrm flipH="1">
            <a:off x="5787062" y="3369907"/>
            <a:ext cx="349788"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B5AA17A-4E43-5843-B37E-D3641AA24FDF}"/>
              </a:ext>
            </a:extLst>
          </p:cNvPr>
          <p:cNvPicPr>
            <a:picLocks noChangeAspect="1"/>
          </p:cNvPicPr>
          <p:nvPr/>
        </p:nvPicPr>
        <p:blipFill>
          <a:blip r:embed="rId4"/>
          <a:stretch>
            <a:fillRect/>
          </a:stretch>
        </p:blipFill>
        <p:spPr>
          <a:xfrm>
            <a:off x="4572000" y="1501844"/>
            <a:ext cx="3730143" cy="1913641"/>
          </a:xfrm>
          <a:prstGeom prst="rect">
            <a:avLst/>
          </a:prstGeom>
        </p:spPr>
      </p:pic>
    </p:spTree>
    <p:extLst>
      <p:ext uri="{BB962C8B-B14F-4D97-AF65-F5344CB8AC3E}">
        <p14:creationId xmlns:p14="http://schemas.microsoft.com/office/powerpoint/2010/main" val="601526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rot="16200000">
            <a:off x="-704008" y="2371850"/>
            <a:ext cx="2237958" cy="399801"/>
          </a:xfrm>
        </p:spPr>
        <p:txBody>
          <a:bodyPr anchor="ctr">
            <a:noAutofit/>
          </a:bodyPr>
          <a:lstStyle/>
          <a:p>
            <a:pPr>
              <a:lnSpc>
                <a:spcPct val="100000"/>
              </a:lnSpc>
            </a:pPr>
            <a:r>
              <a:rPr lang="en-US" sz="2000" spc="-80" dirty="0"/>
              <a:t>Experimental results</a:t>
            </a:r>
            <a:endParaRPr lang="fr-CH" sz="2000" spc="-80" dirty="0"/>
          </a:p>
        </p:txBody>
      </p:sp>
      <p:pic>
        <p:nvPicPr>
          <p:cNvPr id="12" name="Picture 11">
            <a:extLst>
              <a:ext uri="{FF2B5EF4-FFF2-40B4-BE49-F238E27FC236}">
                <a16:creationId xmlns:a16="http://schemas.microsoft.com/office/drawing/2014/main" id="{DCB97248-3385-8B4F-BED5-0F1E5D6657A0}"/>
              </a:ext>
            </a:extLst>
          </p:cNvPr>
          <p:cNvPicPr>
            <a:picLocks noChangeAspect="1"/>
          </p:cNvPicPr>
          <p:nvPr/>
        </p:nvPicPr>
        <p:blipFill>
          <a:blip r:embed="rId3"/>
          <a:stretch>
            <a:fillRect/>
          </a:stretch>
        </p:blipFill>
        <p:spPr>
          <a:xfrm>
            <a:off x="1366005" y="189461"/>
            <a:ext cx="6411990" cy="4764577"/>
          </a:xfrm>
          <a:prstGeom prst="rect">
            <a:avLst/>
          </a:prstGeom>
        </p:spPr>
      </p:pic>
    </p:spTree>
    <p:extLst>
      <p:ext uri="{BB962C8B-B14F-4D97-AF65-F5344CB8AC3E}">
        <p14:creationId xmlns:p14="http://schemas.microsoft.com/office/powerpoint/2010/main" val="34626847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AE20E8-99DF-1443-9CFF-8596686A280E}"/>
              </a:ext>
            </a:extLst>
          </p:cNvPr>
          <p:cNvSpPr/>
          <p:nvPr/>
        </p:nvSpPr>
        <p:spPr>
          <a:xfrm>
            <a:off x="1754334" y="997742"/>
            <a:ext cx="1465115"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0172EF3B-0760-3A4A-A307-0634551E339F}"/>
              </a:ext>
            </a:extLst>
          </p:cNvPr>
          <p:cNvSpPr/>
          <p:nvPr/>
        </p:nvSpPr>
        <p:spPr>
          <a:xfrm>
            <a:off x="1754335" y="251617"/>
            <a:ext cx="1465115"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rot="16200000">
            <a:off x="-704008" y="2371850"/>
            <a:ext cx="2237958" cy="399801"/>
          </a:xfrm>
        </p:spPr>
        <p:txBody>
          <a:bodyPr anchor="ctr">
            <a:noAutofit/>
          </a:bodyPr>
          <a:lstStyle/>
          <a:p>
            <a:pPr>
              <a:lnSpc>
                <a:spcPct val="100000"/>
              </a:lnSpc>
            </a:pPr>
            <a:r>
              <a:rPr lang="en-US" sz="2000" spc="-80" dirty="0"/>
              <a:t>Experimental results</a:t>
            </a:r>
            <a:endParaRPr lang="fr-CH" sz="2000" spc="-80" dirty="0"/>
          </a:p>
        </p:txBody>
      </p:sp>
      <p:pic>
        <p:nvPicPr>
          <p:cNvPr id="12" name="Picture 11">
            <a:extLst>
              <a:ext uri="{FF2B5EF4-FFF2-40B4-BE49-F238E27FC236}">
                <a16:creationId xmlns:a16="http://schemas.microsoft.com/office/drawing/2014/main" id="{DCB97248-3385-8B4F-BED5-0F1E5D6657A0}"/>
              </a:ext>
            </a:extLst>
          </p:cNvPr>
          <p:cNvPicPr>
            <a:picLocks noChangeAspect="1"/>
          </p:cNvPicPr>
          <p:nvPr/>
        </p:nvPicPr>
        <p:blipFill>
          <a:blip r:embed="rId3"/>
          <a:stretch>
            <a:fillRect/>
          </a:stretch>
        </p:blipFill>
        <p:spPr>
          <a:xfrm>
            <a:off x="1366005" y="189461"/>
            <a:ext cx="6411990" cy="4764577"/>
          </a:xfrm>
          <a:prstGeom prst="rect">
            <a:avLst/>
          </a:prstGeom>
        </p:spPr>
      </p:pic>
    </p:spTree>
    <p:extLst>
      <p:ext uri="{BB962C8B-B14F-4D97-AF65-F5344CB8AC3E}">
        <p14:creationId xmlns:p14="http://schemas.microsoft.com/office/powerpoint/2010/main" val="23619470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Part 1</a:t>
            </a:r>
            <a:endParaRPr lang="fr-CH" sz="2000" spc="-80" dirty="0"/>
          </a:p>
        </p:txBody>
      </p:sp>
      <p:sp>
        <p:nvSpPr>
          <p:cNvPr id="5" name="Rectangle 4">
            <a:extLst>
              <a:ext uri="{FF2B5EF4-FFF2-40B4-BE49-F238E27FC236}">
                <a16:creationId xmlns:a16="http://schemas.microsoft.com/office/drawing/2014/main" id="{241CACAA-8273-C24B-88D8-2E311B232FE8}"/>
              </a:ext>
            </a:extLst>
          </p:cNvPr>
          <p:cNvSpPr/>
          <p:nvPr/>
        </p:nvSpPr>
        <p:spPr>
          <a:xfrm>
            <a:off x="2160971" y="608948"/>
            <a:ext cx="4822058" cy="515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ts val="3240"/>
              </a:lnSpc>
            </a:pPr>
            <a:r>
              <a:rPr lang="en-GB" sz="1600" b="1" dirty="0">
                <a:solidFill>
                  <a:schemeClr val="bg1"/>
                </a:solidFill>
                <a:effectLst/>
                <a:latin typeface="Helvetica" pitchFamily="2" charset="0"/>
              </a:rPr>
              <a:t>  Safely learning with kernels</a:t>
            </a:r>
          </a:p>
        </p:txBody>
      </p:sp>
      <p:sp>
        <p:nvSpPr>
          <p:cNvPr id="12" name="TextBox 11">
            <a:extLst>
              <a:ext uri="{FF2B5EF4-FFF2-40B4-BE49-F238E27FC236}">
                <a16:creationId xmlns:a16="http://schemas.microsoft.com/office/drawing/2014/main" id="{DF878CB4-2D43-F14C-A8B2-BDC8469DE2AD}"/>
              </a:ext>
            </a:extLst>
          </p:cNvPr>
          <p:cNvSpPr txBox="1"/>
          <p:nvPr/>
        </p:nvSpPr>
        <p:spPr>
          <a:xfrm>
            <a:off x="766023" y="1269807"/>
            <a:ext cx="7611954" cy="2389180"/>
          </a:xfrm>
          <a:prstGeom prst="rect">
            <a:avLst/>
          </a:prstGeom>
          <a:solidFill>
            <a:schemeClr val="accent1">
              <a:alpha val="13119"/>
            </a:schemeClr>
          </a:solidFill>
        </p:spPr>
        <p:txBody>
          <a:bodyPr wrap="square">
            <a:spAutoFit/>
          </a:bodyPr>
          <a:lstStyle/>
          <a:p>
            <a:pPr algn="just">
              <a:lnSpc>
                <a:spcPct val="150000"/>
              </a:lnSpc>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Published works:</a:t>
            </a:r>
          </a:p>
          <a:p>
            <a:pPr marL="171450" indent="-171450" algn="just">
              <a:lnSpc>
                <a:spcPct val="150000"/>
              </a:lnSpc>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Scharnhorst, </a:t>
            </a: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Jiang, Jones. “Robust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uncer</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tainty</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bounds in reproducing kernel Hilbert spaces: A convex optimization approach.” IEEE Transactions on Automatic Control (2022).</a:t>
            </a:r>
            <a:endParaRPr lang="en-GB" sz="1600" dirty="0">
              <a:solidFill>
                <a:srgbClr val="000000"/>
              </a:solidFill>
              <a:effectLst/>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Scharnhorst, Jones. “Deterministic error bounds for kernel-based learning techniques under bounded noise.”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Automatica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(2021).</a:t>
            </a: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Scharnhorst, Jiang, Jones. “KPC: Learning- based model predictive control with deterministic guarantees.” L4DC (2021).</a:t>
            </a:r>
          </a:p>
        </p:txBody>
      </p:sp>
    </p:spTree>
    <p:extLst>
      <p:ext uri="{BB962C8B-B14F-4D97-AF65-F5344CB8AC3E}">
        <p14:creationId xmlns:p14="http://schemas.microsoft.com/office/powerpoint/2010/main" val="16260973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AE20E8-99DF-1443-9CFF-8596686A280E}"/>
              </a:ext>
            </a:extLst>
          </p:cNvPr>
          <p:cNvSpPr/>
          <p:nvPr/>
        </p:nvSpPr>
        <p:spPr>
          <a:xfrm>
            <a:off x="3217370" y="997742"/>
            <a:ext cx="291986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0172EF3B-0760-3A4A-A307-0634551E339F}"/>
              </a:ext>
            </a:extLst>
          </p:cNvPr>
          <p:cNvSpPr/>
          <p:nvPr/>
        </p:nvSpPr>
        <p:spPr>
          <a:xfrm>
            <a:off x="3217371" y="251617"/>
            <a:ext cx="291986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rot="16200000">
            <a:off x="-704008" y="2371850"/>
            <a:ext cx="2237958" cy="399801"/>
          </a:xfrm>
        </p:spPr>
        <p:txBody>
          <a:bodyPr anchor="ctr">
            <a:noAutofit/>
          </a:bodyPr>
          <a:lstStyle/>
          <a:p>
            <a:pPr>
              <a:lnSpc>
                <a:spcPct val="100000"/>
              </a:lnSpc>
            </a:pPr>
            <a:r>
              <a:rPr lang="en-US" sz="2000" spc="-80" dirty="0"/>
              <a:t>Experimental results</a:t>
            </a:r>
            <a:endParaRPr lang="fr-CH" sz="2000" spc="-80" dirty="0"/>
          </a:p>
        </p:txBody>
      </p:sp>
      <p:pic>
        <p:nvPicPr>
          <p:cNvPr id="12" name="Picture 11">
            <a:extLst>
              <a:ext uri="{FF2B5EF4-FFF2-40B4-BE49-F238E27FC236}">
                <a16:creationId xmlns:a16="http://schemas.microsoft.com/office/drawing/2014/main" id="{DCB97248-3385-8B4F-BED5-0F1E5D6657A0}"/>
              </a:ext>
            </a:extLst>
          </p:cNvPr>
          <p:cNvPicPr>
            <a:picLocks noChangeAspect="1"/>
          </p:cNvPicPr>
          <p:nvPr/>
        </p:nvPicPr>
        <p:blipFill>
          <a:blip r:embed="rId3"/>
          <a:stretch>
            <a:fillRect/>
          </a:stretch>
        </p:blipFill>
        <p:spPr>
          <a:xfrm>
            <a:off x="1366005" y="189461"/>
            <a:ext cx="6411990" cy="4764577"/>
          </a:xfrm>
          <a:prstGeom prst="rect">
            <a:avLst/>
          </a:prstGeom>
        </p:spPr>
      </p:pic>
    </p:spTree>
    <p:extLst>
      <p:ext uri="{BB962C8B-B14F-4D97-AF65-F5344CB8AC3E}">
        <p14:creationId xmlns:p14="http://schemas.microsoft.com/office/powerpoint/2010/main" val="22549060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A41F6F-9C3F-6140-8F54-9312FC0FCD7E}"/>
              </a:ext>
            </a:extLst>
          </p:cNvPr>
          <p:cNvSpPr/>
          <p:nvPr/>
        </p:nvSpPr>
        <p:spPr>
          <a:xfrm>
            <a:off x="6131857" y="3980935"/>
            <a:ext cx="147917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60AE20E8-99DF-1443-9CFF-8596686A280E}"/>
              </a:ext>
            </a:extLst>
          </p:cNvPr>
          <p:cNvSpPr/>
          <p:nvPr/>
        </p:nvSpPr>
        <p:spPr>
          <a:xfrm>
            <a:off x="6131858" y="997742"/>
            <a:ext cx="147917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0172EF3B-0760-3A4A-A307-0634551E339F}"/>
              </a:ext>
            </a:extLst>
          </p:cNvPr>
          <p:cNvSpPr/>
          <p:nvPr/>
        </p:nvSpPr>
        <p:spPr>
          <a:xfrm>
            <a:off x="6131859" y="251617"/>
            <a:ext cx="1479177" cy="613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re 1"/>
          <p:cNvSpPr>
            <a:spLocks noGrp="1"/>
          </p:cNvSpPr>
          <p:nvPr>
            <p:ph type="title"/>
          </p:nvPr>
        </p:nvSpPr>
        <p:spPr>
          <a:xfrm rot="16200000">
            <a:off x="-704008" y="2371850"/>
            <a:ext cx="2237958" cy="399801"/>
          </a:xfrm>
        </p:spPr>
        <p:txBody>
          <a:bodyPr anchor="ctr">
            <a:noAutofit/>
          </a:bodyPr>
          <a:lstStyle/>
          <a:p>
            <a:pPr>
              <a:lnSpc>
                <a:spcPct val="100000"/>
              </a:lnSpc>
            </a:pPr>
            <a:r>
              <a:rPr lang="en-US" sz="2000" spc="-80" dirty="0"/>
              <a:t>Experimental results</a:t>
            </a:r>
            <a:endParaRPr lang="fr-CH" sz="2000" spc="-80" dirty="0"/>
          </a:p>
        </p:txBody>
      </p:sp>
      <p:pic>
        <p:nvPicPr>
          <p:cNvPr id="12" name="Picture 11">
            <a:extLst>
              <a:ext uri="{FF2B5EF4-FFF2-40B4-BE49-F238E27FC236}">
                <a16:creationId xmlns:a16="http://schemas.microsoft.com/office/drawing/2014/main" id="{DCB97248-3385-8B4F-BED5-0F1E5D6657A0}"/>
              </a:ext>
            </a:extLst>
          </p:cNvPr>
          <p:cNvPicPr>
            <a:picLocks noChangeAspect="1"/>
          </p:cNvPicPr>
          <p:nvPr/>
        </p:nvPicPr>
        <p:blipFill>
          <a:blip r:embed="rId3"/>
          <a:stretch>
            <a:fillRect/>
          </a:stretch>
        </p:blipFill>
        <p:spPr>
          <a:xfrm>
            <a:off x="1366005" y="189461"/>
            <a:ext cx="6411990" cy="4764577"/>
          </a:xfrm>
          <a:prstGeom prst="rect">
            <a:avLst/>
          </a:prstGeom>
        </p:spPr>
      </p:pic>
      <p:sp>
        <p:nvSpPr>
          <p:cNvPr id="14" name="Rectangle 13">
            <a:extLst>
              <a:ext uri="{FF2B5EF4-FFF2-40B4-BE49-F238E27FC236}">
                <a16:creationId xmlns:a16="http://schemas.microsoft.com/office/drawing/2014/main" id="{AC0EA78F-18DF-0C4C-B221-6883F638AF31}"/>
              </a:ext>
            </a:extLst>
          </p:cNvPr>
          <p:cNvSpPr/>
          <p:nvPr/>
        </p:nvSpPr>
        <p:spPr>
          <a:xfrm>
            <a:off x="6177761" y="3927397"/>
            <a:ext cx="481222" cy="259174"/>
          </a:xfrm>
          <a:prstGeom prst="rect">
            <a:avLst/>
          </a:prstGeom>
        </p:spPr>
        <p:txBody>
          <a:bodyPr wrap="none">
            <a:spAutoFit/>
          </a:bodyPr>
          <a:lstStyle/>
          <a:p>
            <a:pPr>
              <a:lnSpc>
                <a:spcPct val="150000"/>
              </a:lnSpc>
            </a:pPr>
            <a:r>
              <a:rPr lang="en-GB" sz="800" dirty="0">
                <a:solidFill>
                  <a:srgbClr val="FF0000"/>
                </a:solidFill>
                <a:latin typeface="Helvetica" pitchFamily="2" charset="0"/>
              </a:rPr>
              <a:t>“Fault”</a:t>
            </a:r>
            <a:endParaRPr lang="en-GB" sz="800" dirty="0">
              <a:solidFill>
                <a:srgbClr val="FF0000"/>
              </a:solidFill>
              <a:effectLst/>
              <a:latin typeface="Helvetica" pitchFamily="2" charset="0"/>
            </a:endParaRPr>
          </a:p>
        </p:txBody>
      </p:sp>
      <p:sp>
        <p:nvSpPr>
          <p:cNvPr id="15" name="Rectangle 14">
            <a:extLst>
              <a:ext uri="{FF2B5EF4-FFF2-40B4-BE49-F238E27FC236}">
                <a16:creationId xmlns:a16="http://schemas.microsoft.com/office/drawing/2014/main" id="{DFD93AAC-9F03-8C45-BA02-DF0E0AC035FB}"/>
              </a:ext>
            </a:extLst>
          </p:cNvPr>
          <p:cNvSpPr/>
          <p:nvPr/>
        </p:nvSpPr>
        <p:spPr>
          <a:xfrm>
            <a:off x="6071976" y="208760"/>
            <a:ext cx="481222" cy="259174"/>
          </a:xfrm>
          <a:prstGeom prst="rect">
            <a:avLst/>
          </a:prstGeom>
        </p:spPr>
        <p:txBody>
          <a:bodyPr wrap="none">
            <a:spAutoFit/>
          </a:bodyPr>
          <a:lstStyle/>
          <a:p>
            <a:pPr>
              <a:lnSpc>
                <a:spcPct val="150000"/>
              </a:lnSpc>
            </a:pPr>
            <a:r>
              <a:rPr lang="en-GB" sz="800" dirty="0">
                <a:solidFill>
                  <a:srgbClr val="FF0000"/>
                </a:solidFill>
                <a:latin typeface="Helvetica" pitchFamily="2" charset="0"/>
              </a:rPr>
              <a:t>“Fault”</a:t>
            </a:r>
            <a:endParaRPr lang="en-GB" sz="800" dirty="0">
              <a:solidFill>
                <a:srgbClr val="FF0000"/>
              </a:solidFill>
              <a:effectLst/>
              <a:latin typeface="Helvetica" pitchFamily="2" charset="0"/>
            </a:endParaRPr>
          </a:p>
        </p:txBody>
      </p:sp>
    </p:spTree>
    <p:extLst>
      <p:ext uri="{BB962C8B-B14F-4D97-AF65-F5344CB8AC3E}">
        <p14:creationId xmlns:p14="http://schemas.microsoft.com/office/powerpoint/2010/main" val="4209066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F0705-5AFE-EE49-84D3-E8ABB705C4C2}"/>
              </a:ext>
            </a:extLst>
          </p:cNvPr>
          <p:cNvPicPr>
            <a:picLocks noChangeAspect="1"/>
          </p:cNvPicPr>
          <p:nvPr/>
        </p:nvPicPr>
        <p:blipFill>
          <a:blip r:embed="rId3"/>
          <a:stretch>
            <a:fillRect/>
          </a:stretch>
        </p:blipFill>
        <p:spPr>
          <a:xfrm>
            <a:off x="431117" y="1182237"/>
            <a:ext cx="8302086" cy="2006866"/>
          </a:xfrm>
          <a:prstGeom prst="rect">
            <a:avLst/>
          </a:prstGeom>
        </p:spPr>
      </p:pic>
      <p:sp>
        <p:nvSpPr>
          <p:cNvPr id="13" name="Titre 1">
            <a:extLst>
              <a:ext uri="{FF2B5EF4-FFF2-40B4-BE49-F238E27FC236}">
                <a16:creationId xmlns:a16="http://schemas.microsoft.com/office/drawing/2014/main" id="{D0C9CACF-C583-554F-BAB6-D83CB4A576D3}"/>
              </a:ext>
            </a:extLst>
          </p:cNvPr>
          <p:cNvSpPr txBox="1">
            <a:spLocks/>
          </p:cNvSpPr>
          <p:nvPr/>
        </p:nvSpPr>
        <p:spPr>
          <a:xfrm>
            <a:off x="772572" y="82123"/>
            <a:ext cx="4460240" cy="399801"/>
          </a:xfrm>
          <a:prstGeom prst="rect">
            <a:avLst/>
          </a:prstGeom>
        </p:spPr>
        <p:txBody>
          <a:bodyPr vert="horz" lIns="180000" tIns="0" rIns="72000" bIns="46800" rtlCol="0" anchor="ctr">
            <a:noAutofit/>
          </a:bodyPr>
          <a:lst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nSpc>
                <a:spcPct val="100000"/>
              </a:lnSpc>
            </a:pPr>
            <a:r>
              <a:rPr lang="en-US" sz="2000" spc="-80" dirty="0"/>
              <a:t>Comparison among different techniques</a:t>
            </a:r>
            <a:endParaRPr lang="fr-CH" sz="2000" spc="-80" dirty="0"/>
          </a:p>
        </p:txBody>
      </p:sp>
    </p:spTree>
    <p:extLst>
      <p:ext uri="{BB962C8B-B14F-4D97-AF65-F5344CB8AC3E}">
        <p14:creationId xmlns:p14="http://schemas.microsoft.com/office/powerpoint/2010/main" val="1728973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id="{C75E1D29-767F-6340-B0B1-8EFEA5D91824}"/>
              </a:ext>
            </a:extLst>
          </p:cNvPr>
          <p:cNvSpPr txBox="1">
            <a:spLocks/>
          </p:cNvSpPr>
          <p:nvPr/>
        </p:nvSpPr>
        <p:spPr>
          <a:xfrm>
            <a:off x="772572" y="82123"/>
            <a:ext cx="4460240" cy="399801"/>
          </a:xfrm>
          <a:prstGeom prst="rect">
            <a:avLst/>
          </a:prstGeom>
        </p:spPr>
        <p:txBody>
          <a:bodyPr vert="horz" lIns="180000" tIns="0" rIns="72000" bIns="46800" rtlCol="0" anchor="ctr">
            <a:noAutofit/>
          </a:bodyPr>
          <a:lst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nSpc>
                <a:spcPct val="100000"/>
              </a:lnSpc>
            </a:pPr>
            <a:r>
              <a:rPr lang="en-US" sz="2000" spc="-80" dirty="0"/>
              <a:t>Comparison among different techniques</a:t>
            </a:r>
            <a:endParaRPr lang="fr-CH" sz="2000" spc="-80" dirty="0"/>
          </a:p>
        </p:txBody>
      </p:sp>
      <p:pic>
        <p:nvPicPr>
          <p:cNvPr id="3" name="Picture 2">
            <a:extLst>
              <a:ext uri="{FF2B5EF4-FFF2-40B4-BE49-F238E27FC236}">
                <a16:creationId xmlns:a16="http://schemas.microsoft.com/office/drawing/2014/main" id="{82AF0705-5AFE-EE49-84D3-E8ABB705C4C2}"/>
              </a:ext>
            </a:extLst>
          </p:cNvPr>
          <p:cNvPicPr>
            <a:picLocks noChangeAspect="1"/>
          </p:cNvPicPr>
          <p:nvPr/>
        </p:nvPicPr>
        <p:blipFill>
          <a:blip r:embed="rId3"/>
          <a:stretch>
            <a:fillRect/>
          </a:stretch>
        </p:blipFill>
        <p:spPr>
          <a:xfrm>
            <a:off x="431117" y="1182237"/>
            <a:ext cx="8302086" cy="2006866"/>
          </a:xfrm>
          <a:prstGeom prst="rect">
            <a:avLst/>
          </a:prstGeom>
        </p:spPr>
      </p:pic>
      <p:sp>
        <p:nvSpPr>
          <p:cNvPr id="7" name="Rectangle 6">
            <a:extLst>
              <a:ext uri="{FF2B5EF4-FFF2-40B4-BE49-F238E27FC236}">
                <a16:creationId xmlns:a16="http://schemas.microsoft.com/office/drawing/2014/main" id="{6103BA7D-FBCF-3B40-B1CC-8D0E806C1469}"/>
              </a:ext>
            </a:extLst>
          </p:cNvPr>
          <p:cNvSpPr/>
          <p:nvPr/>
        </p:nvSpPr>
        <p:spPr>
          <a:xfrm>
            <a:off x="1872450" y="3634910"/>
            <a:ext cx="5581977" cy="384208"/>
          </a:xfrm>
          <a:prstGeom prst="rect">
            <a:avLst/>
          </a:prstGeom>
          <a:solidFill>
            <a:schemeClr val="tx1">
              <a:lumMod val="20000"/>
              <a:lumOff val="80000"/>
            </a:schemeClr>
          </a:solidFill>
          <a:ln w="12700">
            <a:solidFill>
              <a:schemeClr val="tx1">
                <a:lumMod val="40000"/>
                <a:lumOff val="60000"/>
              </a:schemeClr>
            </a:solidFill>
          </a:ln>
        </p:spPr>
        <p:txBody>
          <a:bodyPr wrap="square" anchor="ctr">
            <a:spAutoFit/>
          </a:bodyPr>
          <a:lstStyle/>
          <a:p>
            <a:pPr algn="ctr">
              <a:lnSpc>
                <a:spcPct val="150000"/>
              </a:lnSpc>
            </a:pPr>
            <a:r>
              <a:rPr lang="en-GB" sz="1400" dirty="0">
                <a:solidFill>
                  <a:schemeClr val="tx1">
                    <a:lumMod val="50000"/>
                  </a:schemeClr>
                </a:solidFill>
                <a:latin typeface="Helvetica" pitchFamily="2" charset="0"/>
              </a:rPr>
              <a:t>The proposed MPC scheme attains quasi-optimal performance!</a:t>
            </a:r>
          </a:p>
        </p:txBody>
      </p:sp>
      <p:sp>
        <p:nvSpPr>
          <p:cNvPr id="8" name="Rectangle 7">
            <a:extLst>
              <a:ext uri="{FF2B5EF4-FFF2-40B4-BE49-F238E27FC236}">
                <a16:creationId xmlns:a16="http://schemas.microsoft.com/office/drawing/2014/main" id="{6334655B-B695-CA42-B136-F2DE6C9D1653}"/>
              </a:ext>
            </a:extLst>
          </p:cNvPr>
          <p:cNvSpPr/>
          <p:nvPr/>
        </p:nvSpPr>
        <p:spPr>
          <a:xfrm>
            <a:off x="1925350" y="4155175"/>
            <a:ext cx="5476179" cy="384272"/>
          </a:xfrm>
          <a:prstGeom prst="rect">
            <a:avLst/>
          </a:prstGeom>
          <a:solidFill>
            <a:schemeClr val="tx1">
              <a:lumMod val="20000"/>
              <a:lumOff val="80000"/>
            </a:schemeClr>
          </a:solidFill>
          <a:ln w="12700">
            <a:solidFill>
              <a:schemeClr val="tx1">
                <a:lumMod val="40000"/>
                <a:lumOff val="60000"/>
              </a:schemeClr>
            </a:solidFill>
          </a:ln>
        </p:spPr>
        <p:txBody>
          <a:bodyPr wrap="none" anchor="ctr">
            <a:spAutoFit/>
          </a:bodyPr>
          <a:lstStyle/>
          <a:p>
            <a:pPr algn="ctr">
              <a:lnSpc>
                <a:spcPct val="150000"/>
              </a:lnSpc>
            </a:pPr>
            <a:r>
              <a:rPr lang="en-GB" sz="1400" dirty="0">
                <a:solidFill>
                  <a:schemeClr val="tx1">
                    <a:lumMod val="50000"/>
                  </a:schemeClr>
                </a:solidFill>
                <a:latin typeface="Helvetica" pitchFamily="2" charset="0"/>
              </a:rPr>
              <a:t>MPC reduced the energy consumption (monetary cost) by up to 3%</a:t>
            </a:r>
          </a:p>
        </p:txBody>
      </p:sp>
    </p:spTree>
    <p:extLst>
      <p:ext uri="{BB962C8B-B14F-4D97-AF65-F5344CB8AC3E}">
        <p14:creationId xmlns:p14="http://schemas.microsoft.com/office/powerpoint/2010/main" val="17829378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Conclusion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rgbClr val="0070C0">
              <a:alpha val="13119"/>
            </a:srgb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Final remarks and future investigations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340220B-BFA9-6545-8A93-3017F8287A3A}"/>
              </a:ext>
            </a:extLst>
          </p:cNvPr>
          <p:cNvSpPr txBox="1"/>
          <p:nvPr/>
        </p:nvSpPr>
        <p:spPr>
          <a:xfrm>
            <a:off x="415669" y="1086577"/>
            <a:ext cx="8312662" cy="2657331"/>
          </a:xfrm>
          <a:prstGeom prst="rect">
            <a:avLst/>
          </a:prstGeom>
          <a:noFill/>
        </p:spPr>
        <p:txBody>
          <a:bodyPr wrap="square" anchor="ctr">
            <a:spAutoFit/>
          </a:bodyPr>
          <a:lstStyle/>
          <a:p>
            <a:pPr marL="171450" indent="-171450" algn="just">
              <a:lnSpc>
                <a:spcPct val="150000"/>
              </a:lnSpc>
              <a:spcAft>
                <a:spcPts val="1000"/>
              </a:spcAft>
              <a:buFont typeface="Arial" panose="020B0604020202020204" pitchFamily="34" charset="0"/>
              <a:buChar char="•"/>
            </a:pP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A complex case-study was presented, featuring multiple zones, strong disturbances, and an industrial forced-air cooling system within a hospital</a:t>
            </a:r>
          </a:p>
          <a:p>
            <a:pPr marL="171450" indent="-171450" algn="just">
              <a:lnSpc>
                <a:spcPct val="150000"/>
              </a:lnSpc>
              <a:spcAft>
                <a:spcPts val="1000"/>
              </a:spcAft>
              <a:buFont typeface="Arial" panose="020B0604020202020204" pitchFamily="34" charset="0"/>
              <a:buChar char="•"/>
            </a:pPr>
            <a:r>
              <a:rPr lang="en-GB" sz="1600" dirty="0">
                <a:solidFill>
                  <a:srgbClr val="000000"/>
                </a:solidFill>
                <a:latin typeface="Helvetica" pitchFamily="2" charset="0"/>
                <a:ea typeface="Helvetica Neue" panose="02000503000000020004" pitchFamily="2" charset="0"/>
                <a:cs typeface="Helvetica Neue" panose="02000503000000020004" pitchFamily="2" charset="0"/>
              </a:rPr>
              <a:t>The approach (GPs combined with MPC) guaranteed the indoor temperature regulation whenever enough actuation power was available with minimized energy consumption </a:t>
            </a:r>
          </a:p>
          <a:p>
            <a:pPr marL="171450" indent="-171450" algn="just">
              <a:lnSpc>
                <a:spcPct val="150000"/>
              </a:lnSpc>
              <a:spcAft>
                <a:spcPts val="1000"/>
              </a:spcAft>
              <a:buFont typeface="Arial" panose="020B0604020202020204" pitchFamily="34" charset="0"/>
              <a:buChar char="•"/>
            </a:pPr>
            <a:endParaRPr lang="en-GB" sz="1600" dirty="0">
              <a:solidFill>
                <a:srgbClr val="000000"/>
              </a:solidFill>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endParaRPr lang="en-GB" sz="16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80712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Part 3</a:t>
            </a:r>
            <a:endParaRPr lang="fr-CH" sz="2000" spc="-80" dirty="0"/>
          </a:p>
        </p:txBody>
      </p:sp>
      <p:sp>
        <p:nvSpPr>
          <p:cNvPr id="5" name="Rectangle 4">
            <a:extLst>
              <a:ext uri="{FF2B5EF4-FFF2-40B4-BE49-F238E27FC236}">
                <a16:creationId xmlns:a16="http://schemas.microsoft.com/office/drawing/2014/main" id="{241CACAA-8273-C24B-88D8-2E311B232FE8}"/>
              </a:ext>
            </a:extLst>
          </p:cNvPr>
          <p:cNvSpPr/>
          <p:nvPr/>
        </p:nvSpPr>
        <p:spPr>
          <a:xfrm>
            <a:off x="2160971" y="608949"/>
            <a:ext cx="4822058" cy="762652"/>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ctr">
            <a:noAutofit/>
          </a:bodyPr>
          <a:lstStyle/>
          <a:p>
            <a:pPr algn="ctr"/>
            <a:r>
              <a:rPr lang="en-GB" sz="1600" b="1" dirty="0">
                <a:solidFill>
                  <a:schemeClr val="bg1"/>
                </a:solidFill>
                <a:latin typeface="Helvetica" pitchFamily="2" charset="0"/>
              </a:rPr>
              <a:t>Learning MPC controllers with </a:t>
            </a:r>
            <a:r>
              <a:rPr lang="en-GB" sz="1600" b="1" dirty="0" err="1">
                <a:solidFill>
                  <a:schemeClr val="bg1"/>
                </a:solidFill>
                <a:latin typeface="Helvetica" pitchFamily="2" charset="0"/>
              </a:rPr>
              <a:t>pQP</a:t>
            </a:r>
            <a:r>
              <a:rPr lang="en-GB" sz="1600" b="1" dirty="0">
                <a:solidFill>
                  <a:schemeClr val="bg1"/>
                </a:solidFill>
                <a:latin typeface="Helvetica" pitchFamily="2" charset="0"/>
              </a:rPr>
              <a:t> </a:t>
            </a:r>
          </a:p>
          <a:p>
            <a:pPr algn="ctr"/>
            <a:r>
              <a:rPr lang="en-GB" sz="1600" b="1" dirty="0">
                <a:solidFill>
                  <a:schemeClr val="bg1"/>
                </a:solidFill>
                <a:latin typeface="Helvetica" pitchFamily="2" charset="0"/>
              </a:rPr>
              <a:t>neural networks</a:t>
            </a:r>
          </a:p>
        </p:txBody>
      </p:sp>
      <p:sp>
        <p:nvSpPr>
          <p:cNvPr id="12" name="TextBox 11">
            <a:extLst>
              <a:ext uri="{FF2B5EF4-FFF2-40B4-BE49-F238E27FC236}">
                <a16:creationId xmlns:a16="http://schemas.microsoft.com/office/drawing/2014/main" id="{DF878CB4-2D43-F14C-A8B2-BDC8469DE2AD}"/>
              </a:ext>
            </a:extLst>
          </p:cNvPr>
          <p:cNvSpPr txBox="1"/>
          <p:nvPr/>
        </p:nvSpPr>
        <p:spPr>
          <a:xfrm>
            <a:off x="766023" y="1712492"/>
            <a:ext cx="7611954" cy="1706942"/>
          </a:xfrm>
          <a:prstGeom prst="rect">
            <a:avLst/>
          </a:prstGeom>
          <a:solidFill>
            <a:schemeClr val="bg1">
              <a:lumMod val="65000"/>
              <a:alpha val="13119"/>
            </a:schemeClr>
          </a:solidFill>
        </p:spPr>
        <p:txBody>
          <a:bodyPr wrap="square">
            <a:spAutoFit/>
          </a:bodyPr>
          <a:lstStyle/>
          <a:p>
            <a:pPr algn="just">
              <a:lnSpc>
                <a:spcPct val="150000"/>
              </a:lnSpc>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Published works:</a:t>
            </a: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Specq</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Wisniewski, Jones. “Embedded PWM predictive control of DC-DC power converters via piecewise-affine neural networks.” IEEE OJIES (2021).</a:t>
            </a:r>
            <a:endParaRPr lang="en-GB" sz="1600" dirty="0">
              <a:solidFill>
                <a:srgbClr val="000000"/>
              </a:solidFill>
              <a:effectLst/>
              <a:latin typeface="Helvetica" pitchFamily="2" charset="0"/>
              <a:ea typeface="Helvetica Neue" panose="02000503000000020004" pitchFamily="2" charset="0"/>
              <a:cs typeface="Helvetica Neue" panose="02000503000000020004" pitchFamily="2" charset="0"/>
            </a:endParaRPr>
          </a:p>
          <a:p>
            <a:pPr marL="171450" indent="-171450" algn="just">
              <a:lnSpc>
                <a:spcPct val="150000"/>
              </a:lnSpc>
              <a:spcAft>
                <a:spcPts val="1000"/>
              </a:spcAft>
              <a:buFont typeface="Arial" panose="020B0604020202020204" pitchFamily="34" charset="0"/>
              <a:buChar char="•"/>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Maddalena</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Moraes</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Waltirch</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Jones. “A neural network architecture to learn explicit MPC controllers from data.” IFAC World Congress (2020).</a:t>
            </a:r>
            <a:endParaRPr lang="en-GB" sz="1600" dirty="0">
              <a:solidFill>
                <a:srgbClr val="000000"/>
              </a:solidFill>
              <a:effectLst/>
              <a:latin typeface="Helvetica"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951638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1" dirty="0"/>
              <a:t>The idea:</a:t>
            </a:r>
            <a:r>
              <a:rPr lang="en-GB" dirty="0"/>
              <a:t> Using tailored </a:t>
            </a:r>
            <a:r>
              <a:rPr lang="en-GB" dirty="0" err="1"/>
              <a:t>pQP</a:t>
            </a:r>
            <a:r>
              <a:rPr lang="en-GB" dirty="0"/>
              <a:t> activation functions as a bias in MPC learning via neural networks.</a:t>
            </a:r>
          </a:p>
        </p:txBody>
      </p:sp>
      <p:sp>
        <p:nvSpPr>
          <p:cNvPr id="13" name="TextBox 12">
            <a:extLst>
              <a:ext uri="{FF2B5EF4-FFF2-40B4-BE49-F238E27FC236}">
                <a16:creationId xmlns:a16="http://schemas.microsoft.com/office/drawing/2014/main" id="{BFF486EF-9E70-374E-AD60-514E49BF4AD4}"/>
              </a:ext>
            </a:extLst>
          </p:cNvPr>
          <p:cNvSpPr txBox="1"/>
          <p:nvPr/>
        </p:nvSpPr>
        <p:spPr>
          <a:xfrm>
            <a:off x="415669" y="3344231"/>
            <a:ext cx="8312662" cy="342466"/>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dirty="0"/>
              <a:t>Motivation: </a:t>
            </a:r>
            <a:r>
              <a:rPr lang="en-GB" b="0" dirty="0"/>
              <a:t>Find simplified yet faithful representations of MPC mappings -&gt; complexity reduction.</a:t>
            </a:r>
          </a:p>
        </p:txBody>
      </p:sp>
      <p:sp>
        <p:nvSpPr>
          <p:cNvPr id="14" name="TextBox 13">
            <a:extLst>
              <a:ext uri="{FF2B5EF4-FFF2-40B4-BE49-F238E27FC236}">
                <a16:creationId xmlns:a16="http://schemas.microsoft.com/office/drawing/2014/main" id="{13510390-1692-CD41-8C9F-B0B0088E5C7B}"/>
              </a:ext>
            </a:extLst>
          </p:cNvPr>
          <p:cNvSpPr txBox="1"/>
          <p:nvPr/>
        </p:nvSpPr>
        <p:spPr>
          <a:xfrm>
            <a:off x="3258832" y="3974825"/>
            <a:ext cx="4303504" cy="902811"/>
          </a:xfrm>
          <a:prstGeom prst="rect">
            <a:avLst/>
          </a:prstGeom>
          <a:noFill/>
        </p:spPr>
        <p:txBody>
          <a:bodyPr wrap="square" anchor="ctr">
            <a:spAutoFit/>
          </a:bodyPr>
          <a:lstStyle/>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Can the user control the approximation complexity?</a:t>
            </a:r>
          </a:p>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What level of accuracy can be achieved?</a:t>
            </a:r>
          </a:p>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How does it compare to other complex. red. techniques?</a:t>
            </a:r>
          </a:p>
        </p:txBody>
      </p:sp>
      <p:pic>
        <p:nvPicPr>
          <p:cNvPr id="5" name="Picture 4" descr="Icon&#10;&#10;Description automatically generated">
            <a:extLst>
              <a:ext uri="{FF2B5EF4-FFF2-40B4-BE49-F238E27FC236}">
                <a16:creationId xmlns:a16="http://schemas.microsoft.com/office/drawing/2014/main" id="{B074BF48-19EA-5449-876C-56FD7D1C73E7}"/>
              </a:ext>
            </a:extLst>
          </p:cNvPr>
          <p:cNvPicPr>
            <a:picLocks noChangeAspect="1"/>
          </p:cNvPicPr>
          <p:nvPr/>
        </p:nvPicPr>
        <p:blipFill>
          <a:blip r:embed="rId3"/>
          <a:stretch>
            <a:fillRect/>
          </a:stretch>
        </p:blipFill>
        <p:spPr>
          <a:xfrm>
            <a:off x="2445581" y="4100745"/>
            <a:ext cx="747930" cy="641083"/>
          </a:xfrm>
          <a:prstGeom prst="rect">
            <a:avLst/>
          </a:prstGeom>
        </p:spPr>
      </p:pic>
      <p:pic>
        <p:nvPicPr>
          <p:cNvPr id="8" name="Picture 7">
            <a:extLst>
              <a:ext uri="{FF2B5EF4-FFF2-40B4-BE49-F238E27FC236}">
                <a16:creationId xmlns:a16="http://schemas.microsoft.com/office/drawing/2014/main" id="{48B1B6FF-2CFA-9544-BEC1-B1D0A9A4761C}"/>
              </a:ext>
            </a:extLst>
          </p:cNvPr>
          <p:cNvPicPr>
            <a:picLocks noChangeAspect="1"/>
          </p:cNvPicPr>
          <p:nvPr/>
        </p:nvPicPr>
        <p:blipFill>
          <a:blip r:embed="rId4"/>
          <a:stretch>
            <a:fillRect/>
          </a:stretch>
        </p:blipFill>
        <p:spPr>
          <a:xfrm>
            <a:off x="3203764" y="1020462"/>
            <a:ext cx="2736472" cy="2237251"/>
          </a:xfrm>
          <a:prstGeom prst="rect">
            <a:avLst/>
          </a:prstGeom>
        </p:spPr>
      </p:pic>
    </p:spTree>
    <p:extLst>
      <p:ext uri="{BB962C8B-B14F-4D97-AF65-F5344CB8AC3E}">
        <p14:creationId xmlns:p14="http://schemas.microsoft.com/office/powerpoint/2010/main" val="7515753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3" name="TextBox 12">
            <a:extLst>
              <a:ext uri="{FF2B5EF4-FFF2-40B4-BE49-F238E27FC236}">
                <a16:creationId xmlns:a16="http://schemas.microsoft.com/office/drawing/2014/main" id="{BFF486EF-9E70-374E-AD60-514E49BF4AD4}"/>
              </a:ext>
            </a:extLst>
          </p:cNvPr>
          <p:cNvSpPr txBox="1"/>
          <p:nvPr/>
        </p:nvSpPr>
        <p:spPr>
          <a:xfrm>
            <a:off x="4492914" y="1604980"/>
            <a:ext cx="2812401" cy="342466"/>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Goes from       to</a:t>
            </a:r>
          </a:p>
        </p:txBody>
      </p:sp>
      <p:pic>
        <p:nvPicPr>
          <p:cNvPr id="8" name="Picture 7">
            <a:extLst>
              <a:ext uri="{FF2B5EF4-FFF2-40B4-BE49-F238E27FC236}">
                <a16:creationId xmlns:a16="http://schemas.microsoft.com/office/drawing/2014/main" id="{48B1B6FF-2CFA-9544-BEC1-B1D0A9A4761C}"/>
              </a:ext>
            </a:extLst>
          </p:cNvPr>
          <p:cNvPicPr>
            <a:picLocks noChangeAspect="1"/>
          </p:cNvPicPr>
          <p:nvPr/>
        </p:nvPicPr>
        <p:blipFill>
          <a:blip r:embed="rId9"/>
          <a:stretch>
            <a:fillRect/>
          </a:stretch>
        </p:blipFill>
        <p:spPr>
          <a:xfrm>
            <a:off x="605895" y="1177189"/>
            <a:ext cx="3646623" cy="2981361"/>
          </a:xfrm>
          <a:prstGeom prst="rect">
            <a:avLst/>
          </a:prstGeom>
        </p:spPr>
      </p:pic>
      <p:sp>
        <p:nvSpPr>
          <p:cNvPr id="9" name="TextBox 8">
            <a:extLst>
              <a:ext uri="{FF2B5EF4-FFF2-40B4-BE49-F238E27FC236}">
                <a16:creationId xmlns:a16="http://schemas.microsoft.com/office/drawing/2014/main" id="{1CD6A7FF-573C-7142-B5B2-46CE9A51862A}"/>
              </a:ext>
            </a:extLst>
          </p:cNvPr>
          <p:cNvSpPr txBox="1"/>
          <p:nvPr/>
        </p:nvSpPr>
        <p:spPr>
          <a:xfrm>
            <a:off x="886671" y="678319"/>
            <a:ext cx="3213582" cy="342466"/>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The network size        is defined by the user.</a:t>
            </a:r>
          </a:p>
        </p:txBody>
      </p:sp>
      <p:pic>
        <p:nvPicPr>
          <p:cNvPr id="4" name="Picture 3" descr="\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title="IguanaTex Bitmap Display">
            <a:extLst>
              <a:ext uri="{FF2B5EF4-FFF2-40B4-BE49-F238E27FC236}">
                <a16:creationId xmlns:a16="http://schemas.microsoft.com/office/drawing/2014/main" id="{4149AAC6-167E-0A4D-8EE0-4F24DF67ED26}"/>
              </a:ext>
            </a:extLst>
          </p:cNvPr>
          <p:cNvPicPr>
            <a:picLocks noChangeAspect="1"/>
          </p:cNvPicPr>
          <p:nvPr>
            <p:custDataLst>
              <p:tags r:id="rId1"/>
            </p:custDataLst>
          </p:nvPr>
        </p:nvPicPr>
        <p:blipFill>
          <a:blip r:embed="rId10"/>
          <a:stretch>
            <a:fillRect/>
          </a:stretch>
        </p:blipFill>
        <p:spPr>
          <a:xfrm>
            <a:off x="2226007" y="834723"/>
            <a:ext cx="203200" cy="121920"/>
          </a:xfrm>
          <a:prstGeom prst="rect">
            <a:avLst/>
          </a:prstGeom>
        </p:spPr>
      </p:pic>
      <p:sp>
        <p:nvSpPr>
          <p:cNvPr id="15" name="TextBox 14">
            <a:extLst>
              <a:ext uri="{FF2B5EF4-FFF2-40B4-BE49-F238E27FC236}">
                <a16:creationId xmlns:a16="http://schemas.microsoft.com/office/drawing/2014/main" id="{4E180933-28EB-E143-8151-9C7BAD7FD3E4}"/>
              </a:ext>
            </a:extLst>
          </p:cNvPr>
          <p:cNvSpPr txBox="1"/>
          <p:nvPr/>
        </p:nvSpPr>
        <p:spPr>
          <a:xfrm>
            <a:off x="4492914" y="2199752"/>
            <a:ext cx="3781171" cy="342466"/>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Always feasible (</a:t>
            </a:r>
            <a:r>
              <a:rPr lang="en-GB" b="0" dirty="0" err="1"/>
              <a:t>w.r.t.</a:t>
            </a:r>
            <a:r>
              <a:rPr lang="en-GB" b="0" dirty="0"/>
              <a:t>      ) and bounded from below</a:t>
            </a:r>
          </a:p>
        </p:txBody>
      </p:sp>
      <p:sp>
        <p:nvSpPr>
          <p:cNvPr id="16" name="TextBox 15">
            <a:extLst>
              <a:ext uri="{FF2B5EF4-FFF2-40B4-BE49-F238E27FC236}">
                <a16:creationId xmlns:a16="http://schemas.microsoft.com/office/drawing/2014/main" id="{8B096992-6D28-EB4B-8BFD-B135DC5407BD}"/>
              </a:ext>
            </a:extLst>
          </p:cNvPr>
          <p:cNvSpPr txBox="1"/>
          <p:nvPr/>
        </p:nvSpPr>
        <p:spPr>
          <a:xfrm>
            <a:off x="4492914" y="3417309"/>
            <a:ext cx="2812401" cy="342466"/>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Ensures control feasibility</a:t>
            </a:r>
          </a:p>
        </p:txBody>
      </p:sp>
      <p:sp>
        <p:nvSpPr>
          <p:cNvPr id="17" name="TextBox 16">
            <a:extLst>
              <a:ext uri="{FF2B5EF4-FFF2-40B4-BE49-F238E27FC236}">
                <a16:creationId xmlns:a16="http://schemas.microsoft.com/office/drawing/2014/main" id="{12BA1435-400B-7048-9E04-B6C77906457B}"/>
              </a:ext>
            </a:extLst>
          </p:cNvPr>
          <p:cNvSpPr txBox="1"/>
          <p:nvPr/>
        </p:nvSpPr>
        <p:spPr>
          <a:xfrm>
            <a:off x="886671" y="4308777"/>
            <a:ext cx="3213582" cy="342466"/>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Parameters to be adjusted are shown in </a:t>
            </a:r>
            <a:r>
              <a:rPr lang="en-GB" b="0" dirty="0">
                <a:solidFill>
                  <a:schemeClr val="accent1"/>
                </a:solidFill>
              </a:rPr>
              <a:t>red</a:t>
            </a:r>
            <a:r>
              <a:rPr lang="en-GB" b="0" dirty="0"/>
              <a:t>.</a:t>
            </a:r>
          </a:p>
        </p:txBody>
      </p:sp>
      <p:sp>
        <p:nvSpPr>
          <p:cNvPr id="18" name="TextBox 17">
            <a:extLst>
              <a:ext uri="{FF2B5EF4-FFF2-40B4-BE49-F238E27FC236}">
                <a16:creationId xmlns:a16="http://schemas.microsoft.com/office/drawing/2014/main" id="{0905417A-31E7-CF41-96E5-DA920E264567}"/>
              </a:ext>
            </a:extLst>
          </p:cNvPr>
          <p:cNvSpPr txBox="1"/>
          <p:nvPr/>
        </p:nvSpPr>
        <p:spPr>
          <a:xfrm>
            <a:off x="4492914" y="2821959"/>
            <a:ext cx="2812401" cy="342466"/>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Goes from       to</a:t>
            </a:r>
          </a:p>
        </p:txBody>
      </p:sp>
      <p:pic>
        <p:nvPicPr>
          <p:cNvPr id="19" name="Picture 18" descr="\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title="IguanaTex Bitmap Display">
            <a:extLst>
              <a:ext uri="{FF2B5EF4-FFF2-40B4-BE49-F238E27FC236}">
                <a16:creationId xmlns:a16="http://schemas.microsoft.com/office/drawing/2014/main" id="{BEDF6E69-6AE6-7641-931D-72C06990CBAB}"/>
              </a:ext>
            </a:extLst>
          </p:cNvPr>
          <p:cNvPicPr>
            <a:picLocks noChangeAspect="1"/>
          </p:cNvPicPr>
          <p:nvPr>
            <p:custDataLst>
              <p:tags r:id="rId2"/>
            </p:custDataLst>
          </p:nvPr>
        </p:nvPicPr>
        <p:blipFill>
          <a:blip r:embed="rId10"/>
          <a:stretch>
            <a:fillRect/>
          </a:stretch>
        </p:blipFill>
        <p:spPr>
          <a:xfrm>
            <a:off x="5772799" y="1758356"/>
            <a:ext cx="203200" cy="121920"/>
          </a:xfrm>
          <a:prstGeom prst="rect">
            <a:avLst/>
          </a:prstGeom>
        </p:spPr>
      </p:pic>
      <p:pic>
        <p:nvPicPr>
          <p:cNvPr id="7" name="Picture 6" descr="\documentclass{article}&#10;\usepackage{amsmath}&#10;\usepackage{amsfonts}&#10;&#10;\usepackage[a4paper, total={5.5in, 8in}]{geometry}&#10;&#10;\pagestyle{empty}&#10;&#10;\newcommand{\rknorm}[1]{\left\| #1 \right\|_\mathcal{H}}&#10;\newcommand{\rkhs}{\mathcal{H}}&#10;\newcommand{\rknner}[2]{\langle #1, #2 \rangle_\mathcal{H}}&#10;&#10;\begin{document}&#10;&#10;\noindent $n_x$&#10;&#10;\end{document}" title="IguanaTex Bitmap Display">
            <a:extLst>
              <a:ext uri="{FF2B5EF4-FFF2-40B4-BE49-F238E27FC236}">
                <a16:creationId xmlns:a16="http://schemas.microsoft.com/office/drawing/2014/main" id="{AC97531B-C00B-844B-8F63-F82732803BDB}"/>
              </a:ext>
            </a:extLst>
          </p:cNvPr>
          <p:cNvPicPr>
            <a:picLocks noChangeAspect="1"/>
          </p:cNvPicPr>
          <p:nvPr>
            <p:custDataLst>
              <p:tags r:id="rId3"/>
            </p:custDataLst>
          </p:nvPr>
        </p:nvPicPr>
        <p:blipFill>
          <a:blip r:embed="rId11"/>
          <a:stretch>
            <a:fillRect/>
          </a:stretch>
        </p:blipFill>
        <p:spPr>
          <a:xfrm>
            <a:off x="5347801" y="1758356"/>
            <a:ext cx="203200" cy="121920"/>
          </a:xfrm>
          <a:prstGeom prst="rect">
            <a:avLst/>
          </a:prstGeom>
        </p:spPr>
      </p:pic>
      <p:pic>
        <p:nvPicPr>
          <p:cNvPr id="21" name="Picture 20" descr="\documentclass{article}&#10;\usepackage{amsmath}&#10;\usepackage{amsfonts}&#10;&#10;\usepackage[a4paper, total={5.5in, 8in}]{geometry}&#10;&#10;\pagestyle{empty}&#10;&#10;\newcommand{\rknorm}[1]{\left\| #1 \right\|_\mathcal{H}}&#10;\newcommand{\rkhs}{\mathcal{H}}&#10;\newcommand{\rknner}[2]{\langle #1, #2 \rangle_\mathcal{H}}&#10;&#10;\begin{document}&#10;&#10;\noindent $n_x$&#10;&#10;\end{document}" title="IguanaTex Bitmap Display">
            <a:extLst>
              <a:ext uri="{FF2B5EF4-FFF2-40B4-BE49-F238E27FC236}">
                <a16:creationId xmlns:a16="http://schemas.microsoft.com/office/drawing/2014/main" id="{ED095CF0-8ACF-874D-8746-BF1540EFFC16}"/>
              </a:ext>
            </a:extLst>
          </p:cNvPr>
          <p:cNvPicPr>
            <a:picLocks noChangeAspect="1"/>
          </p:cNvPicPr>
          <p:nvPr>
            <p:custDataLst>
              <p:tags r:id="rId4"/>
            </p:custDataLst>
          </p:nvPr>
        </p:nvPicPr>
        <p:blipFill>
          <a:blip r:embed="rId11"/>
          <a:stretch>
            <a:fillRect/>
          </a:stretch>
        </p:blipFill>
        <p:spPr>
          <a:xfrm>
            <a:off x="5778088" y="2993192"/>
            <a:ext cx="203200" cy="121920"/>
          </a:xfrm>
          <a:prstGeom prst="rect">
            <a:avLst/>
          </a:prstGeom>
        </p:spPr>
      </p:pic>
      <p:pic>
        <p:nvPicPr>
          <p:cNvPr id="22" name="Picture 21" descr="\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title="IguanaTex Bitmap Display">
            <a:extLst>
              <a:ext uri="{FF2B5EF4-FFF2-40B4-BE49-F238E27FC236}">
                <a16:creationId xmlns:a16="http://schemas.microsoft.com/office/drawing/2014/main" id="{72F65272-637C-5A46-9559-52849C000051}"/>
              </a:ext>
            </a:extLst>
          </p:cNvPr>
          <p:cNvPicPr>
            <a:picLocks noChangeAspect="1"/>
          </p:cNvPicPr>
          <p:nvPr>
            <p:custDataLst>
              <p:tags r:id="rId5"/>
            </p:custDataLst>
          </p:nvPr>
        </p:nvPicPr>
        <p:blipFill>
          <a:blip r:embed="rId10"/>
          <a:stretch>
            <a:fillRect/>
          </a:stretch>
        </p:blipFill>
        <p:spPr>
          <a:xfrm>
            <a:off x="5347801" y="2988423"/>
            <a:ext cx="203200" cy="121920"/>
          </a:xfrm>
          <a:prstGeom prst="rect">
            <a:avLst/>
          </a:prstGeom>
        </p:spPr>
      </p:pic>
      <p:pic>
        <p:nvPicPr>
          <p:cNvPr id="24" name="Picture 23" descr="\documentclass{article}&#10;\usepackage{amsmath}&#10;\usepackage{amsfonts}&#10;&#10;\usepackage[a4paper, total={5.5in, 8in}]{geometry}&#10;&#10;\pagestyle{empty}&#10;&#10;\newcommand{\rknorm}[1]{\left\| #1 \right\|_\mathcal{H}}&#10;\newcommand{\rkhs}{\mathcal{H}}&#10;\newcommand{\rknner}[2]{\langle #1, #2 \rangle_\mathcal{H}}&#10;&#10;\begin{document}&#10;&#10;\noindent $y_1$&#10;&#10;\end{document}" title="IguanaTex Bitmap Display">
            <a:extLst>
              <a:ext uri="{FF2B5EF4-FFF2-40B4-BE49-F238E27FC236}">
                <a16:creationId xmlns:a16="http://schemas.microsoft.com/office/drawing/2014/main" id="{3EB56904-324C-6E4E-B7BA-AEF264C97225}"/>
              </a:ext>
            </a:extLst>
          </p:cNvPr>
          <p:cNvPicPr>
            <a:picLocks noChangeAspect="1"/>
          </p:cNvPicPr>
          <p:nvPr>
            <p:custDataLst>
              <p:tags r:id="rId6"/>
            </p:custDataLst>
          </p:nvPr>
        </p:nvPicPr>
        <p:blipFill>
          <a:blip r:embed="rId12"/>
          <a:stretch>
            <a:fillRect/>
          </a:stretch>
        </p:blipFill>
        <p:spPr>
          <a:xfrm>
            <a:off x="6103137" y="2343937"/>
            <a:ext cx="162560" cy="142240"/>
          </a:xfrm>
          <a:prstGeom prst="rect">
            <a:avLst/>
          </a:prstGeom>
        </p:spPr>
      </p:pic>
    </p:spTree>
    <p:extLst>
      <p:ext uri="{BB962C8B-B14F-4D97-AF65-F5344CB8AC3E}">
        <p14:creationId xmlns:p14="http://schemas.microsoft.com/office/powerpoint/2010/main" val="170125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9" name="TextBox 8">
            <a:extLst>
              <a:ext uri="{FF2B5EF4-FFF2-40B4-BE49-F238E27FC236}">
                <a16:creationId xmlns:a16="http://schemas.microsoft.com/office/drawing/2014/main" id="{1CD6A7FF-573C-7142-B5B2-46CE9A51862A}"/>
              </a:ext>
            </a:extLst>
          </p:cNvPr>
          <p:cNvSpPr txBox="1"/>
          <p:nvPr/>
        </p:nvSpPr>
        <p:spPr>
          <a:xfrm>
            <a:off x="371544" y="685875"/>
            <a:ext cx="8400912" cy="1008000"/>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endParaRPr lang="en-GB" b="0" dirty="0"/>
          </a:p>
        </p:txBody>
      </p:sp>
      <p:pic>
        <p:nvPicPr>
          <p:cNvPr id="10" name="Picture 9" descr="\documentclass{article}&#10;\usepackage{amsmath}&#10;\usepackage{amsfonts}&#10;&#10;\usepackage[a4paper, total={5.5in, 8in}]{geometry}&#10;&#10;\pagestyle{empty}&#10;&#10;\newcommand{\rknorm}[1]{\left\| #1 \right\|_\mathcal{H}}&#10;\newcommand{\rkhs}[0]{\mathcal{H}}&#10;\newcommand{\rknner}[2]{\langle #1, #2 \rangle_\mathcal{H}}&#10;&#10;\begin{document}&#10;&#10;\noindent \textbf{Proposition:} &#10;&#9;\textbf{(Informal)} &#10;&#9;Given an appropriate $n_z$, the pQP NN can learn any linear MPC controller. That is, $\exists F, f, H, G, g$ such that the NN exactly reproduces the target state-control MPC mapping.&#10;\end{document}" title="IguanaTex Bitmap Display">
            <a:extLst>
              <a:ext uri="{FF2B5EF4-FFF2-40B4-BE49-F238E27FC236}">
                <a16:creationId xmlns:a16="http://schemas.microsoft.com/office/drawing/2014/main" id="{2EC27D08-5DF7-2F4C-85DB-14F0A5581D89}"/>
              </a:ext>
            </a:extLst>
          </p:cNvPr>
          <p:cNvPicPr>
            <a:picLocks noChangeAspect="1"/>
          </p:cNvPicPr>
          <p:nvPr>
            <p:custDataLst>
              <p:tags r:id="rId1"/>
            </p:custDataLst>
          </p:nvPr>
        </p:nvPicPr>
        <p:blipFill>
          <a:blip r:embed="rId4"/>
          <a:stretch>
            <a:fillRect/>
          </a:stretch>
        </p:blipFill>
        <p:spPr>
          <a:xfrm>
            <a:off x="548640" y="834526"/>
            <a:ext cx="8046720" cy="690880"/>
          </a:xfrm>
          <a:prstGeom prst="rect">
            <a:avLst/>
          </a:prstGeom>
        </p:spPr>
      </p:pic>
      <p:sp>
        <p:nvSpPr>
          <p:cNvPr id="25" name="TextBox 24">
            <a:extLst>
              <a:ext uri="{FF2B5EF4-FFF2-40B4-BE49-F238E27FC236}">
                <a16:creationId xmlns:a16="http://schemas.microsoft.com/office/drawing/2014/main" id="{19F138A8-FC1F-9B4A-B36A-3EDDF39B1BD1}"/>
              </a:ext>
            </a:extLst>
          </p:cNvPr>
          <p:cNvSpPr txBox="1"/>
          <p:nvPr/>
        </p:nvSpPr>
        <p:spPr>
          <a:xfrm>
            <a:off x="371544" y="1842526"/>
            <a:ext cx="8400912" cy="619529"/>
          </a:xfrm>
          <a:prstGeom prst="rect">
            <a:avLst/>
          </a:prstGeom>
          <a:no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Intuition behind the proof:</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L1 and L2 (linear + </a:t>
            </a:r>
            <a:r>
              <a:rPr lang="en-GB" sz="1200" dirty="0" err="1">
                <a:solidFill>
                  <a:srgbClr val="000000"/>
                </a:solidFill>
                <a:latin typeface="Helvetica" pitchFamily="2" charset="0"/>
                <a:ea typeface="Helvetica Neue" panose="02000503000000020004" pitchFamily="2" charset="0"/>
                <a:cs typeface="Helvetica Neue" panose="02000503000000020004" pitchFamily="2" charset="0"/>
              </a:rPr>
              <a:t>pQP</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learn the (condensed) MPC dual problem, and L3 implements the KKT stationarity condition that maps the optimal dual solution to the optimal primal solution. </a:t>
            </a:r>
          </a:p>
        </p:txBody>
      </p:sp>
      <p:sp>
        <p:nvSpPr>
          <p:cNvPr id="26" name="TextBox 25">
            <a:extLst>
              <a:ext uri="{FF2B5EF4-FFF2-40B4-BE49-F238E27FC236}">
                <a16:creationId xmlns:a16="http://schemas.microsoft.com/office/drawing/2014/main" id="{B2810340-9DF9-6C48-B125-D49F3102861B}"/>
              </a:ext>
            </a:extLst>
          </p:cNvPr>
          <p:cNvSpPr txBox="1"/>
          <p:nvPr/>
        </p:nvSpPr>
        <p:spPr>
          <a:xfrm>
            <a:off x="1446220" y="2793901"/>
            <a:ext cx="2998889" cy="896527"/>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L4 is not needed to arrive at the result, indeed, it acts as an identity map. However, it is crucial for deployment.</a:t>
            </a:r>
          </a:p>
        </p:txBody>
      </p:sp>
      <p:sp>
        <p:nvSpPr>
          <p:cNvPr id="27" name="TextBox 26">
            <a:extLst>
              <a:ext uri="{FF2B5EF4-FFF2-40B4-BE49-F238E27FC236}">
                <a16:creationId xmlns:a16="http://schemas.microsoft.com/office/drawing/2014/main" id="{4DDA7969-44B7-1F49-9800-FB1F7AD97098}"/>
              </a:ext>
            </a:extLst>
          </p:cNvPr>
          <p:cNvSpPr txBox="1"/>
          <p:nvPr/>
        </p:nvSpPr>
        <p:spPr>
          <a:xfrm>
            <a:off x="4698892" y="2793901"/>
            <a:ext cx="2998889" cy="896527"/>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r>
              <a:rPr lang="en-GB" b="0" dirty="0"/>
              <a:t>Once trained, L2 and L4 can be converted into PWA functions -&gt; no need for the online solution of opt. problems.</a:t>
            </a:r>
          </a:p>
        </p:txBody>
      </p:sp>
      <p:sp>
        <p:nvSpPr>
          <p:cNvPr id="28" name="TextBox 27">
            <a:extLst>
              <a:ext uri="{FF2B5EF4-FFF2-40B4-BE49-F238E27FC236}">
                <a16:creationId xmlns:a16="http://schemas.microsoft.com/office/drawing/2014/main" id="{81CF916E-E4DA-B549-90C9-7E9BE8D1C413}"/>
              </a:ext>
            </a:extLst>
          </p:cNvPr>
          <p:cNvSpPr txBox="1"/>
          <p:nvPr/>
        </p:nvSpPr>
        <p:spPr>
          <a:xfrm>
            <a:off x="2860956" y="3910170"/>
            <a:ext cx="3434043" cy="619529"/>
          </a:xfrm>
          <a:prstGeom prst="rect">
            <a:avLst/>
          </a:prstGeom>
          <a:solidFill>
            <a:schemeClr val="accent1">
              <a:alpha val="13119"/>
            </a:schemeClr>
          </a:solidFill>
        </p:spPr>
        <p:txBody>
          <a:bodyPr wrap="square" anchor="ctr">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Closed-loop stability guarantees can be verified a posteriori with mixed-integer programming.</a:t>
            </a:r>
          </a:p>
        </p:txBody>
      </p:sp>
    </p:spTree>
    <p:extLst>
      <p:ext uri="{BB962C8B-B14F-4D97-AF65-F5344CB8AC3E}">
        <p14:creationId xmlns:p14="http://schemas.microsoft.com/office/powerpoint/2010/main" val="29019441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78A04A4E-789D-8C4A-B8A2-FE7448E8E630}"/>
              </a:ext>
            </a:extLst>
          </p:cNvPr>
          <p:cNvCxnSpPr>
            <a:cxnSpLocks/>
          </p:cNvCxnSpPr>
          <p:nvPr/>
        </p:nvCxnSpPr>
        <p:spPr>
          <a:xfrm>
            <a:off x="6585093" y="1607190"/>
            <a:ext cx="28256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8FF629-28BD-8048-95BE-29C9E159F652}"/>
              </a:ext>
            </a:extLst>
          </p:cNvPr>
          <p:cNvCxnSpPr>
            <a:cxnSpLocks/>
          </p:cNvCxnSpPr>
          <p:nvPr/>
        </p:nvCxnSpPr>
        <p:spPr>
          <a:xfrm>
            <a:off x="6585093" y="2410039"/>
            <a:ext cx="282565"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6" name="Picture 5">
            <a:extLst>
              <a:ext uri="{FF2B5EF4-FFF2-40B4-BE49-F238E27FC236}">
                <a16:creationId xmlns:a16="http://schemas.microsoft.com/office/drawing/2014/main" id="{309D2D1F-E7E0-744E-9893-5534856B0144}"/>
              </a:ext>
            </a:extLst>
          </p:cNvPr>
          <p:cNvPicPr>
            <a:picLocks noChangeAspect="1"/>
          </p:cNvPicPr>
          <p:nvPr/>
        </p:nvPicPr>
        <p:blipFill>
          <a:blip r:embed="rId3"/>
          <a:stretch>
            <a:fillRect/>
          </a:stretch>
        </p:blipFill>
        <p:spPr>
          <a:xfrm>
            <a:off x="1554480" y="748969"/>
            <a:ext cx="5158740" cy="2678606"/>
          </a:xfrm>
          <a:prstGeom prst="rect">
            <a:avLst/>
          </a:prstGeom>
        </p:spPr>
      </p:pic>
      <p:cxnSp>
        <p:nvCxnSpPr>
          <p:cNvPr id="7" name="Straight Connector 6">
            <a:extLst>
              <a:ext uri="{FF2B5EF4-FFF2-40B4-BE49-F238E27FC236}">
                <a16:creationId xmlns:a16="http://schemas.microsoft.com/office/drawing/2014/main" id="{47D63416-2F10-324D-AECC-FD80AFD8F2D7}"/>
              </a:ext>
            </a:extLst>
          </p:cNvPr>
          <p:cNvCxnSpPr>
            <a:cxnSpLocks/>
          </p:cNvCxnSpPr>
          <p:nvPr/>
        </p:nvCxnSpPr>
        <p:spPr>
          <a:xfrm flipH="1">
            <a:off x="3000242" y="1501140"/>
            <a:ext cx="9658" cy="2320562"/>
          </a:xfrm>
          <a:prstGeom prst="line">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riangle 7">
            <a:extLst>
              <a:ext uri="{FF2B5EF4-FFF2-40B4-BE49-F238E27FC236}">
                <a16:creationId xmlns:a16="http://schemas.microsoft.com/office/drawing/2014/main" id="{99D83FBE-64D6-6242-BE12-D9F128884096}"/>
              </a:ext>
            </a:extLst>
          </p:cNvPr>
          <p:cNvSpPr/>
          <p:nvPr/>
        </p:nvSpPr>
        <p:spPr>
          <a:xfrm rot="5400000">
            <a:off x="7103319" y="1842165"/>
            <a:ext cx="395848" cy="354662"/>
          </a:xfrm>
          <a:prstGeom prst="triangl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4356E2A-66E1-2F43-8919-86E1C2821F89}"/>
              </a:ext>
            </a:extLst>
          </p:cNvPr>
          <p:cNvCxnSpPr>
            <a:cxnSpLocks/>
          </p:cNvCxnSpPr>
          <p:nvPr/>
        </p:nvCxnSpPr>
        <p:spPr>
          <a:xfrm flipH="1">
            <a:off x="7688946" y="2015686"/>
            <a:ext cx="10080" cy="220948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AEDD00-FCA3-604B-93D8-87D3B1F09BBE}"/>
              </a:ext>
            </a:extLst>
          </p:cNvPr>
          <p:cNvCxnSpPr>
            <a:cxnSpLocks/>
          </p:cNvCxnSpPr>
          <p:nvPr/>
        </p:nvCxnSpPr>
        <p:spPr>
          <a:xfrm>
            <a:off x="4991100" y="4225175"/>
            <a:ext cx="269748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BD18087-149C-874E-BD0D-2939F41D94DD}"/>
              </a:ext>
            </a:extLst>
          </p:cNvPr>
          <p:cNvGrpSpPr/>
          <p:nvPr/>
        </p:nvGrpSpPr>
        <p:grpSpPr>
          <a:xfrm>
            <a:off x="2527802" y="3227883"/>
            <a:ext cx="944880" cy="687225"/>
            <a:chOff x="2379573" y="3237680"/>
            <a:chExt cx="944880" cy="687225"/>
          </a:xfrm>
        </p:grpSpPr>
        <p:sp>
          <p:nvSpPr>
            <p:cNvPr id="18" name="Cloud 17">
              <a:extLst>
                <a:ext uri="{FF2B5EF4-FFF2-40B4-BE49-F238E27FC236}">
                  <a16:creationId xmlns:a16="http://schemas.microsoft.com/office/drawing/2014/main" id="{717B0D52-343C-1B43-80BD-2EE444A31900}"/>
                </a:ext>
              </a:extLst>
            </p:cNvPr>
            <p:cNvSpPr/>
            <p:nvPr/>
          </p:nvSpPr>
          <p:spPr>
            <a:xfrm>
              <a:off x="2379573" y="3237680"/>
              <a:ext cx="944880" cy="687225"/>
            </a:xfrm>
            <a:prstGeom prst="cloud">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Espace réservé du contenu 2">
              <a:extLst>
                <a:ext uri="{FF2B5EF4-FFF2-40B4-BE49-F238E27FC236}">
                  <a16:creationId xmlns:a16="http://schemas.microsoft.com/office/drawing/2014/main" id="{AEA675C0-C10E-4F48-9F30-9314F22823F0}"/>
                </a:ext>
              </a:extLst>
            </p:cNvPr>
            <p:cNvSpPr txBox="1">
              <a:spLocks/>
            </p:cNvSpPr>
            <p:nvPr/>
          </p:nvSpPr>
          <p:spPr>
            <a:xfrm>
              <a:off x="2471973" y="3422339"/>
              <a:ext cx="632762" cy="409160"/>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b="1" dirty="0">
                  <a:solidFill>
                    <a:schemeClr val="bg1"/>
                  </a:solidFill>
                </a:rPr>
                <a:t>GD</a:t>
              </a:r>
            </a:p>
          </p:txBody>
        </p:sp>
      </p:grpSp>
      <p:cxnSp>
        <p:nvCxnSpPr>
          <p:cNvPr id="20" name="Straight Connector 19">
            <a:extLst>
              <a:ext uri="{FF2B5EF4-FFF2-40B4-BE49-F238E27FC236}">
                <a16:creationId xmlns:a16="http://schemas.microsoft.com/office/drawing/2014/main" id="{62DD2706-B786-284F-BDE4-05305920E7F2}"/>
              </a:ext>
            </a:extLst>
          </p:cNvPr>
          <p:cNvCxnSpPr>
            <a:cxnSpLocks/>
          </p:cNvCxnSpPr>
          <p:nvPr/>
        </p:nvCxnSpPr>
        <p:spPr>
          <a:xfrm>
            <a:off x="3009900" y="4305300"/>
            <a:ext cx="134528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Espace réservé du contenu 2">
            <a:extLst>
              <a:ext uri="{FF2B5EF4-FFF2-40B4-BE49-F238E27FC236}">
                <a16:creationId xmlns:a16="http://schemas.microsoft.com/office/drawing/2014/main" id="{9419C196-101C-7342-8772-5102A10709DF}"/>
              </a:ext>
            </a:extLst>
          </p:cNvPr>
          <p:cNvSpPr txBox="1">
            <a:spLocks/>
          </p:cNvSpPr>
          <p:nvPr/>
        </p:nvSpPr>
        <p:spPr>
          <a:xfrm>
            <a:off x="6697485" y="1482092"/>
            <a:ext cx="1163936" cy="409160"/>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600" b="1" dirty="0">
                <a:solidFill>
                  <a:srgbClr val="00B0F0"/>
                </a:solidFill>
              </a:rPr>
              <a:t>voltage</a:t>
            </a:r>
          </a:p>
        </p:txBody>
      </p:sp>
      <p:sp>
        <p:nvSpPr>
          <p:cNvPr id="23" name="Espace réservé du contenu 2">
            <a:extLst>
              <a:ext uri="{FF2B5EF4-FFF2-40B4-BE49-F238E27FC236}">
                <a16:creationId xmlns:a16="http://schemas.microsoft.com/office/drawing/2014/main" id="{552E2D8A-4CB4-1640-8571-EF9FB6884FA9}"/>
              </a:ext>
            </a:extLst>
          </p:cNvPr>
          <p:cNvSpPr txBox="1">
            <a:spLocks/>
          </p:cNvSpPr>
          <p:nvPr/>
        </p:nvSpPr>
        <p:spPr>
          <a:xfrm>
            <a:off x="1622610" y="2389659"/>
            <a:ext cx="1751317" cy="741548"/>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600" b="1" dirty="0">
                <a:solidFill>
                  <a:srgbClr val="FF0000"/>
                </a:solidFill>
              </a:rPr>
              <a:t>duty </a:t>
            </a:r>
            <a:br>
              <a:rPr lang="en-US" sz="1600" b="1" dirty="0">
                <a:solidFill>
                  <a:srgbClr val="FF0000"/>
                </a:solidFill>
              </a:rPr>
            </a:br>
            <a:r>
              <a:rPr lang="en-US" sz="1600" b="1" dirty="0">
                <a:solidFill>
                  <a:srgbClr val="FF0000"/>
                </a:solidFill>
              </a:rPr>
              <a:t>cycle</a:t>
            </a:r>
          </a:p>
        </p:txBody>
      </p:sp>
      <p:pic>
        <p:nvPicPr>
          <p:cNvPr id="24" name="Picture 2" descr="Entendendo PWM – Jefferson Palheta">
            <a:extLst>
              <a:ext uri="{FF2B5EF4-FFF2-40B4-BE49-F238E27FC236}">
                <a16:creationId xmlns:a16="http://schemas.microsoft.com/office/drawing/2014/main" id="{BFC364EF-0166-2241-AC03-3B52D2C529D6}"/>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4929" y="3004362"/>
            <a:ext cx="1825257" cy="125349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170FDA40-D017-4442-8F47-1D1C7A64E3B8}"/>
              </a:ext>
            </a:extLst>
          </p:cNvPr>
          <p:cNvCxnSpPr>
            <a:cxnSpLocks/>
          </p:cNvCxnSpPr>
          <p:nvPr/>
        </p:nvCxnSpPr>
        <p:spPr>
          <a:xfrm flipV="1">
            <a:off x="3009900" y="3914922"/>
            <a:ext cx="0" cy="390378"/>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D26C66-E7B0-5842-91DB-87C757F580AF}"/>
              </a:ext>
            </a:extLst>
          </p:cNvPr>
          <p:cNvCxnSpPr>
            <a:cxnSpLocks/>
          </p:cNvCxnSpPr>
          <p:nvPr/>
        </p:nvCxnSpPr>
        <p:spPr>
          <a:xfrm>
            <a:off x="7432326" y="2015686"/>
            <a:ext cx="25625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A564CE-F671-204D-93F7-9ECE1E05BF59}"/>
              </a:ext>
            </a:extLst>
          </p:cNvPr>
          <p:cNvCxnSpPr>
            <a:cxnSpLocks/>
          </p:cNvCxnSpPr>
          <p:nvPr/>
        </p:nvCxnSpPr>
        <p:spPr>
          <a:xfrm>
            <a:off x="6867658" y="1938699"/>
            <a:ext cx="25625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257DD5-9612-6D4D-83B1-98690BEDD4E8}"/>
              </a:ext>
            </a:extLst>
          </p:cNvPr>
          <p:cNvCxnSpPr>
            <a:cxnSpLocks/>
          </p:cNvCxnSpPr>
          <p:nvPr/>
        </p:nvCxnSpPr>
        <p:spPr>
          <a:xfrm>
            <a:off x="6867658" y="2070674"/>
            <a:ext cx="25625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787398-1695-EF42-ADC1-FDB57DB1CEDE}"/>
              </a:ext>
            </a:extLst>
          </p:cNvPr>
          <p:cNvCxnSpPr>
            <a:cxnSpLocks/>
          </p:cNvCxnSpPr>
          <p:nvPr/>
        </p:nvCxnSpPr>
        <p:spPr>
          <a:xfrm>
            <a:off x="6867658" y="2073736"/>
            <a:ext cx="0" cy="33630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1E5D0D-3409-AF45-B2D7-82B626723BAB}"/>
              </a:ext>
            </a:extLst>
          </p:cNvPr>
          <p:cNvCxnSpPr>
            <a:cxnSpLocks/>
          </p:cNvCxnSpPr>
          <p:nvPr/>
        </p:nvCxnSpPr>
        <p:spPr>
          <a:xfrm>
            <a:off x="6867658" y="1602396"/>
            <a:ext cx="0" cy="33630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4" name="Espace réservé du contenu 2">
            <a:extLst>
              <a:ext uri="{FF2B5EF4-FFF2-40B4-BE49-F238E27FC236}">
                <a16:creationId xmlns:a16="http://schemas.microsoft.com/office/drawing/2014/main" id="{A0A6D5FB-4955-5E47-9E5C-7C9CA21B49B4}"/>
              </a:ext>
            </a:extLst>
          </p:cNvPr>
          <p:cNvSpPr txBox="1">
            <a:spLocks/>
          </p:cNvSpPr>
          <p:nvPr/>
        </p:nvSpPr>
        <p:spPr>
          <a:xfrm>
            <a:off x="5237859" y="523399"/>
            <a:ext cx="1163936" cy="409160"/>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600" b="1" dirty="0">
                <a:solidFill>
                  <a:srgbClr val="00B0F0"/>
                </a:solidFill>
              </a:rPr>
              <a:t>current</a:t>
            </a:r>
          </a:p>
        </p:txBody>
      </p:sp>
      <p:sp>
        <p:nvSpPr>
          <p:cNvPr id="14" name="Oval 13">
            <a:extLst>
              <a:ext uri="{FF2B5EF4-FFF2-40B4-BE49-F238E27FC236}">
                <a16:creationId xmlns:a16="http://schemas.microsoft.com/office/drawing/2014/main" id="{4BF16A08-20E0-EB4C-BD86-81C1CE1EE993}"/>
              </a:ext>
            </a:extLst>
          </p:cNvPr>
          <p:cNvSpPr/>
          <p:nvPr/>
        </p:nvSpPr>
        <p:spPr>
          <a:xfrm>
            <a:off x="4945379" y="966247"/>
            <a:ext cx="79107" cy="25452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5" name="Straight Connector 34">
            <a:extLst>
              <a:ext uri="{FF2B5EF4-FFF2-40B4-BE49-F238E27FC236}">
                <a16:creationId xmlns:a16="http://schemas.microsoft.com/office/drawing/2014/main" id="{7AE99BC3-B6B0-5843-A819-71168F546C47}"/>
              </a:ext>
            </a:extLst>
          </p:cNvPr>
          <p:cNvCxnSpPr>
            <a:cxnSpLocks/>
          </p:cNvCxnSpPr>
          <p:nvPr/>
        </p:nvCxnSpPr>
        <p:spPr>
          <a:xfrm>
            <a:off x="4991100" y="828359"/>
            <a:ext cx="256254"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36" name="Triangle 35">
            <a:extLst>
              <a:ext uri="{FF2B5EF4-FFF2-40B4-BE49-F238E27FC236}">
                <a16:creationId xmlns:a16="http://schemas.microsoft.com/office/drawing/2014/main" id="{2E49EEF6-F88D-F54E-8CED-4E42A9A2061D}"/>
              </a:ext>
            </a:extLst>
          </p:cNvPr>
          <p:cNvSpPr/>
          <p:nvPr/>
        </p:nvSpPr>
        <p:spPr>
          <a:xfrm rot="5400000">
            <a:off x="5221804" y="704945"/>
            <a:ext cx="300697" cy="256254"/>
          </a:xfrm>
          <a:prstGeom prst="triangle">
            <a:avLst/>
          </a:prstGeom>
          <a:solidFill>
            <a:srgbClr val="00B0F0"/>
          </a:solid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E83D318F-6EF0-8C48-AABA-5ABA9A66BF57}"/>
              </a:ext>
            </a:extLst>
          </p:cNvPr>
          <p:cNvCxnSpPr>
            <a:cxnSpLocks/>
            <a:endCxn id="14" idx="0"/>
          </p:cNvCxnSpPr>
          <p:nvPr/>
        </p:nvCxnSpPr>
        <p:spPr>
          <a:xfrm>
            <a:off x="4984932" y="819957"/>
            <a:ext cx="1" cy="14629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1D7007-50D2-B047-8508-671735927707}"/>
              </a:ext>
            </a:extLst>
          </p:cNvPr>
          <p:cNvCxnSpPr>
            <a:cxnSpLocks/>
          </p:cNvCxnSpPr>
          <p:nvPr/>
        </p:nvCxnSpPr>
        <p:spPr>
          <a:xfrm>
            <a:off x="5500280" y="833444"/>
            <a:ext cx="2419199"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CD81577-C28B-2F4B-BE91-06B342AD3860}"/>
              </a:ext>
            </a:extLst>
          </p:cNvPr>
          <p:cNvCxnSpPr>
            <a:cxnSpLocks/>
          </p:cNvCxnSpPr>
          <p:nvPr/>
        </p:nvCxnSpPr>
        <p:spPr>
          <a:xfrm>
            <a:off x="5090658" y="4408775"/>
            <a:ext cx="281219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ADCF399-EFAE-0D4D-88CD-BFAFB09CB03B}"/>
              </a:ext>
            </a:extLst>
          </p:cNvPr>
          <p:cNvCxnSpPr>
            <a:cxnSpLocks/>
          </p:cNvCxnSpPr>
          <p:nvPr/>
        </p:nvCxnSpPr>
        <p:spPr>
          <a:xfrm flipH="1">
            <a:off x="7909398" y="833954"/>
            <a:ext cx="10081" cy="3574821"/>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BA062F-6724-A043-81FD-A66CF64CCC1D}"/>
              </a:ext>
            </a:extLst>
          </p:cNvPr>
          <p:cNvCxnSpPr/>
          <p:nvPr/>
        </p:nvCxnSpPr>
        <p:spPr>
          <a:xfrm>
            <a:off x="4968944" y="1093509"/>
            <a:ext cx="160256"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STM32 Microcontrollers - STMicro | Mouser">
            <a:extLst>
              <a:ext uri="{FF2B5EF4-FFF2-40B4-BE49-F238E27FC236}">
                <a16:creationId xmlns:a16="http://schemas.microsoft.com/office/drawing/2014/main" id="{8CC1654C-61DB-3446-AC58-E005FB3DF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3695" y="3692724"/>
            <a:ext cx="1793237" cy="130300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3F227AF7-5EB4-3F4B-AD81-F611181548F9}"/>
              </a:ext>
            </a:extLst>
          </p:cNvPr>
          <p:cNvSpPr txBox="1"/>
          <p:nvPr/>
        </p:nvSpPr>
        <p:spPr>
          <a:xfrm>
            <a:off x="5350565" y="3213584"/>
            <a:ext cx="1177569" cy="896527"/>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l"/>
            <a:r>
              <a:rPr lang="en-GB" b="0" dirty="0"/>
              <a:t>Clock: 80 MHz</a:t>
            </a:r>
            <a:br>
              <a:rPr lang="en-GB" b="0" dirty="0"/>
            </a:br>
            <a:r>
              <a:rPr lang="en-GB" b="0" dirty="0"/>
              <a:t>RAM: 128 kB</a:t>
            </a:r>
            <a:br>
              <a:rPr lang="en-GB" b="0" dirty="0"/>
            </a:br>
            <a:r>
              <a:rPr lang="en-GB" b="0" dirty="0"/>
              <a:t>Flash: 1 MB</a:t>
            </a:r>
          </a:p>
        </p:txBody>
      </p:sp>
      <p:sp>
        <p:nvSpPr>
          <p:cNvPr id="39" name="TextBox 38">
            <a:extLst>
              <a:ext uri="{FF2B5EF4-FFF2-40B4-BE49-F238E27FC236}">
                <a16:creationId xmlns:a16="http://schemas.microsoft.com/office/drawing/2014/main" id="{6EA9F71F-C4F4-0B4D-8B0E-C81F9E140E62}"/>
              </a:ext>
            </a:extLst>
          </p:cNvPr>
          <p:cNvSpPr txBox="1"/>
          <p:nvPr/>
        </p:nvSpPr>
        <p:spPr>
          <a:xfrm>
            <a:off x="2721344" y="119468"/>
            <a:ext cx="4146314" cy="342530"/>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dirty="0"/>
              <a:t>GOAL: </a:t>
            </a:r>
            <a:r>
              <a:rPr lang="en-GB" b="0" dirty="0"/>
              <a:t>Attain a fast and non-oscillatory start-up response.</a:t>
            </a:r>
          </a:p>
        </p:txBody>
      </p:sp>
    </p:spTree>
    <p:extLst>
      <p:ext uri="{BB962C8B-B14F-4D97-AF65-F5344CB8AC3E}">
        <p14:creationId xmlns:p14="http://schemas.microsoft.com/office/powerpoint/2010/main" val="2805196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The final goal:</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carry out regression with </a:t>
            </a:r>
            <a:r>
              <a:rPr lang="en-GB" sz="1200" dirty="0">
                <a:solidFill>
                  <a:schemeClr val="accent1"/>
                </a:solidFill>
                <a:latin typeface="Helvetica" pitchFamily="2" charset="0"/>
                <a:ea typeface="Helvetica Neue" panose="02000503000000020004" pitchFamily="2" charset="0"/>
                <a:cs typeface="Helvetica Neue" panose="02000503000000020004" pitchFamily="2" charset="0"/>
              </a:rPr>
              <a:t>hard error-bounds</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t>
            </a:r>
          </a:p>
        </p:txBody>
      </p:sp>
      <p:sp>
        <p:nvSpPr>
          <p:cNvPr id="13" name="TextBox 12">
            <a:extLst>
              <a:ext uri="{FF2B5EF4-FFF2-40B4-BE49-F238E27FC236}">
                <a16:creationId xmlns:a16="http://schemas.microsoft.com/office/drawing/2014/main" id="{BFF486EF-9E70-374E-AD60-514E49BF4AD4}"/>
              </a:ext>
            </a:extLst>
          </p:cNvPr>
          <p:cNvSpPr txBox="1"/>
          <p:nvPr/>
        </p:nvSpPr>
        <p:spPr>
          <a:xfrm>
            <a:off x="415669" y="3344231"/>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Motivation:</a:t>
            </a: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 deterministic, robust analysis and control of dynamical systems.</a:t>
            </a:r>
          </a:p>
        </p:txBody>
      </p:sp>
      <p:sp>
        <p:nvSpPr>
          <p:cNvPr id="14" name="TextBox 13">
            <a:extLst>
              <a:ext uri="{FF2B5EF4-FFF2-40B4-BE49-F238E27FC236}">
                <a16:creationId xmlns:a16="http://schemas.microsoft.com/office/drawing/2014/main" id="{13510390-1692-CD41-8C9F-B0B0088E5C7B}"/>
              </a:ext>
            </a:extLst>
          </p:cNvPr>
          <p:cNvSpPr txBox="1"/>
          <p:nvPr/>
        </p:nvSpPr>
        <p:spPr>
          <a:xfrm>
            <a:off x="3698732" y="3974825"/>
            <a:ext cx="3508212" cy="902811"/>
          </a:xfrm>
          <a:prstGeom prst="rect">
            <a:avLst/>
          </a:prstGeom>
          <a:noFill/>
        </p:spPr>
        <p:txBody>
          <a:bodyPr wrap="square" anchor="ctr">
            <a:spAutoFit/>
          </a:bodyPr>
          <a:lstStyle/>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What family of functions to consider?</a:t>
            </a:r>
          </a:p>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What complexity measure to use?</a:t>
            </a:r>
          </a:p>
          <a:p>
            <a:pPr marL="171450" indent="-171450" algn="just">
              <a:spcAft>
                <a:spcPts val="1000"/>
              </a:spcAft>
              <a:buFont typeface="Arial" panose="020B0604020202020204" pitchFamily="34" charset="0"/>
              <a:buChar char="•"/>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How to estimate uncertainty?</a:t>
            </a:r>
          </a:p>
        </p:txBody>
      </p:sp>
      <p:pic>
        <p:nvPicPr>
          <p:cNvPr id="15" name="Picture 14" descr="Icon&#10;&#10;Description automatically generated">
            <a:extLst>
              <a:ext uri="{FF2B5EF4-FFF2-40B4-BE49-F238E27FC236}">
                <a16:creationId xmlns:a16="http://schemas.microsoft.com/office/drawing/2014/main" id="{99E2F77F-5874-4F4F-8D36-D941423DA8D9}"/>
              </a:ext>
            </a:extLst>
          </p:cNvPr>
          <p:cNvPicPr>
            <a:picLocks noChangeAspect="1"/>
          </p:cNvPicPr>
          <p:nvPr/>
        </p:nvPicPr>
        <p:blipFill>
          <a:blip r:embed="rId3"/>
          <a:stretch>
            <a:fillRect/>
          </a:stretch>
        </p:blipFill>
        <p:spPr>
          <a:xfrm>
            <a:off x="2925023" y="4116736"/>
            <a:ext cx="722153" cy="618988"/>
          </a:xfrm>
          <a:prstGeom prst="rect">
            <a:avLst/>
          </a:prstGeom>
        </p:spPr>
      </p:pic>
      <p:grpSp>
        <p:nvGrpSpPr>
          <p:cNvPr id="16" name="Group 15">
            <a:extLst>
              <a:ext uri="{FF2B5EF4-FFF2-40B4-BE49-F238E27FC236}">
                <a16:creationId xmlns:a16="http://schemas.microsoft.com/office/drawing/2014/main" id="{D0228992-EB48-1D40-9DAC-2EBD575DCABF}"/>
              </a:ext>
            </a:extLst>
          </p:cNvPr>
          <p:cNvGrpSpPr/>
          <p:nvPr/>
        </p:nvGrpSpPr>
        <p:grpSpPr>
          <a:xfrm>
            <a:off x="976789" y="1249168"/>
            <a:ext cx="7190422" cy="1800000"/>
            <a:chOff x="615949" y="1249168"/>
            <a:chExt cx="7190422" cy="1800000"/>
          </a:xfrm>
        </p:grpSpPr>
        <p:pic>
          <p:nvPicPr>
            <p:cNvPr id="5" name="Picture 4">
              <a:extLst>
                <a:ext uri="{FF2B5EF4-FFF2-40B4-BE49-F238E27FC236}">
                  <a16:creationId xmlns:a16="http://schemas.microsoft.com/office/drawing/2014/main" id="{8D2EF5D5-5324-B848-B454-6B129982B844}"/>
                </a:ext>
              </a:extLst>
            </p:cNvPr>
            <p:cNvPicPr>
              <a:picLocks noChangeAspect="1"/>
            </p:cNvPicPr>
            <p:nvPr/>
          </p:nvPicPr>
          <p:blipFill>
            <a:blip r:embed="rId4"/>
            <a:stretch>
              <a:fillRect/>
            </a:stretch>
          </p:blipFill>
          <p:spPr>
            <a:xfrm>
              <a:off x="615949" y="1249168"/>
              <a:ext cx="2185714" cy="1800000"/>
            </a:xfrm>
            <a:prstGeom prst="rect">
              <a:avLst/>
            </a:prstGeom>
          </p:spPr>
        </p:pic>
        <p:pic>
          <p:nvPicPr>
            <p:cNvPr id="8" name="Picture 7">
              <a:extLst>
                <a:ext uri="{FF2B5EF4-FFF2-40B4-BE49-F238E27FC236}">
                  <a16:creationId xmlns:a16="http://schemas.microsoft.com/office/drawing/2014/main" id="{6D262AA0-E4AA-044B-8D4B-77B9F8A05CEB}"/>
                </a:ext>
              </a:extLst>
            </p:cNvPr>
            <p:cNvPicPr>
              <a:picLocks noChangeAspect="1"/>
            </p:cNvPicPr>
            <p:nvPr/>
          </p:nvPicPr>
          <p:blipFill>
            <a:blip r:embed="rId5"/>
            <a:stretch>
              <a:fillRect/>
            </a:stretch>
          </p:blipFill>
          <p:spPr>
            <a:xfrm>
              <a:off x="3118303" y="1249168"/>
              <a:ext cx="2185714" cy="1800000"/>
            </a:xfrm>
            <a:prstGeom prst="rect">
              <a:avLst/>
            </a:prstGeom>
          </p:spPr>
        </p:pic>
        <p:pic>
          <p:nvPicPr>
            <p:cNvPr id="11" name="Picture 10">
              <a:extLst>
                <a:ext uri="{FF2B5EF4-FFF2-40B4-BE49-F238E27FC236}">
                  <a16:creationId xmlns:a16="http://schemas.microsoft.com/office/drawing/2014/main" id="{11DA89C2-2AF7-0C44-B1CB-96586D70547C}"/>
                </a:ext>
              </a:extLst>
            </p:cNvPr>
            <p:cNvPicPr>
              <a:picLocks noChangeAspect="1"/>
            </p:cNvPicPr>
            <p:nvPr/>
          </p:nvPicPr>
          <p:blipFill>
            <a:blip r:embed="rId6"/>
            <a:stretch>
              <a:fillRect/>
            </a:stretch>
          </p:blipFill>
          <p:spPr>
            <a:xfrm>
              <a:off x="5620657" y="1249168"/>
              <a:ext cx="2185714" cy="1800000"/>
            </a:xfrm>
            <a:prstGeom prst="rect">
              <a:avLst/>
            </a:prstGeom>
          </p:spPr>
        </p:pic>
      </p:grpSp>
    </p:spTree>
    <p:extLst>
      <p:ext uri="{BB962C8B-B14F-4D97-AF65-F5344CB8AC3E}">
        <p14:creationId xmlns:p14="http://schemas.microsoft.com/office/powerpoint/2010/main" val="13715806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4" name="Picture 3">
            <a:extLst>
              <a:ext uri="{FF2B5EF4-FFF2-40B4-BE49-F238E27FC236}">
                <a16:creationId xmlns:a16="http://schemas.microsoft.com/office/drawing/2014/main" id="{510319E4-8D31-AA4D-A6D5-16500E52AD7C}"/>
              </a:ext>
            </a:extLst>
          </p:cNvPr>
          <p:cNvPicPr>
            <a:picLocks noChangeAspect="1"/>
          </p:cNvPicPr>
          <p:nvPr/>
        </p:nvPicPr>
        <p:blipFill>
          <a:blip r:embed="rId3"/>
          <a:stretch>
            <a:fillRect/>
          </a:stretch>
        </p:blipFill>
        <p:spPr>
          <a:xfrm>
            <a:off x="2065402" y="545631"/>
            <a:ext cx="5094836" cy="3707959"/>
          </a:xfrm>
          <a:prstGeom prst="rect">
            <a:avLst/>
          </a:prstGeom>
        </p:spPr>
      </p:pic>
    </p:spTree>
    <p:extLst>
      <p:ext uri="{BB962C8B-B14F-4D97-AF65-F5344CB8AC3E}">
        <p14:creationId xmlns:p14="http://schemas.microsoft.com/office/powerpoint/2010/main" val="15591902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4" name="Picture 3">
            <a:extLst>
              <a:ext uri="{FF2B5EF4-FFF2-40B4-BE49-F238E27FC236}">
                <a16:creationId xmlns:a16="http://schemas.microsoft.com/office/drawing/2014/main" id="{510319E4-8D31-AA4D-A6D5-16500E52AD7C}"/>
              </a:ext>
            </a:extLst>
          </p:cNvPr>
          <p:cNvPicPr>
            <a:picLocks noChangeAspect="1"/>
          </p:cNvPicPr>
          <p:nvPr/>
        </p:nvPicPr>
        <p:blipFill>
          <a:blip r:embed="rId3"/>
          <a:stretch>
            <a:fillRect/>
          </a:stretch>
        </p:blipFill>
        <p:spPr>
          <a:xfrm>
            <a:off x="2065402" y="545631"/>
            <a:ext cx="5094836" cy="3707959"/>
          </a:xfrm>
          <a:prstGeom prst="rect">
            <a:avLst/>
          </a:prstGeom>
        </p:spPr>
      </p:pic>
      <p:cxnSp>
        <p:nvCxnSpPr>
          <p:cNvPr id="7" name="Straight Arrow Connector 6">
            <a:extLst>
              <a:ext uri="{FF2B5EF4-FFF2-40B4-BE49-F238E27FC236}">
                <a16:creationId xmlns:a16="http://schemas.microsoft.com/office/drawing/2014/main" id="{53E6E946-C7A6-0045-9A7C-08BB0F62C4C1}"/>
              </a:ext>
            </a:extLst>
          </p:cNvPr>
          <p:cNvCxnSpPr>
            <a:cxnSpLocks/>
          </p:cNvCxnSpPr>
          <p:nvPr/>
        </p:nvCxnSpPr>
        <p:spPr>
          <a:xfrm>
            <a:off x="1748255" y="1077686"/>
            <a:ext cx="801199" cy="3429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78FF56-5D87-6840-8FC3-D7ECEA2540E3}"/>
              </a:ext>
            </a:extLst>
          </p:cNvPr>
          <p:cNvCxnSpPr>
            <a:cxnSpLocks/>
          </p:cNvCxnSpPr>
          <p:nvPr/>
        </p:nvCxnSpPr>
        <p:spPr>
          <a:xfrm>
            <a:off x="1853291" y="2487387"/>
            <a:ext cx="15915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D703AD-A46E-4A49-8849-AE2FA2BDAE99}"/>
              </a:ext>
            </a:extLst>
          </p:cNvPr>
          <p:cNvCxnSpPr>
            <a:cxnSpLocks/>
          </p:cNvCxnSpPr>
          <p:nvPr/>
        </p:nvCxnSpPr>
        <p:spPr>
          <a:xfrm flipV="1">
            <a:off x="1473470" y="3196318"/>
            <a:ext cx="1350767" cy="536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FE47FA-2A3C-D24B-994D-1799496D3ADF}"/>
              </a:ext>
            </a:extLst>
          </p:cNvPr>
          <p:cNvCxnSpPr>
            <a:cxnSpLocks/>
          </p:cNvCxnSpPr>
          <p:nvPr/>
        </p:nvCxnSpPr>
        <p:spPr>
          <a:xfrm flipV="1">
            <a:off x="5041222" y="3214688"/>
            <a:ext cx="0" cy="1153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6CE015-4085-464A-A481-DDF4DD00A6C2}"/>
              </a:ext>
            </a:extLst>
          </p:cNvPr>
          <p:cNvCxnSpPr>
            <a:cxnSpLocks/>
          </p:cNvCxnSpPr>
          <p:nvPr/>
        </p:nvCxnSpPr>
        <p:spPr>
          <a:xfrm flipH="1">
            <a:off x="4342037" y="545631"/>
            <a:ext cx="541565" cy="5320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8F908EA-8F19-9749-A3D6-17548E168344}"/>
              </a:ext>
            </a:extLst>
          </p:cNvPr>
          <p:cNvCxnSpPr>
            <a:cxnSpLocks/>
          </p:cNvCxnSpPr>
          <p:nvPr/>
        </p:nvCxnSpPr>
        <p:spPr>
          <a:xfrm flipH="1" flipV="1">
            <a:off x="6203711" y="1420587"/>
            <a:ext cx="1172763" cy="4977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Espace réservé du contenu 15">
            <a:extLst>
              <a:ext uri="{FF2B5EF4-FFF2-40B4-BE49-F238E27FC236}">
                <a16:creationId xmlns:a16="http://schemas.microsoft.com/office/drawing/2014/main" id="{3FC44733-93AD-5F4B-8AC3-AA6AA17219C0}"/>
              </a:ext>
            </a:extLst>
          </p:cNvPr>
          <p:cNvSpPr>
            <a:spLocks noGrp="1"/>
          </p:cNvSpPr>
          <p:nvPr>
            <p:ph idx="1"/>
          </p:nvPr>
        </p:nvSpPr>
        <p:spPr>
          <a:xfrm>
            <a:off x="494273" y="744515"/>
            <a:ext cx="1253982" cy="536107"/>
          </a:xfrm>
        </p:spPr>
        <p:txBody>
          <a:bodyPr>
            <a:noAutofit/>
          </a:bodyPr>
          <a:lstStyle/>
          <a:p>
            <a:pPr marL="0" indent="0" algn="ctr">
              <a:buNone/>
            </a:pPr>
            <a:r>
              <a:rPr lang="en-US" sz="1400" b="1" dirty="0">
                <a:solidFill>
                  <a:srgbClr val="FF0000"/>
                </a:solidFill>
              </a:rPr>
              <a:t>Input </a:t>
            </a:r>
            <a:br>
              <a:rPr lang="en-US" sz="1400" b="1" dirty="0">
                <a:solidFill>
                  <a:srgbClr val="FF0000"/>
                </a:solidFill>
              </a:rPr>
            </a:br>
            <a:r>
              <a:rPr lang="en-US" sz="1400" b="1" dirty="0">
                <a:solidFill>
                  <a:srgbClr val="FF0000"/>
                </a:solidFill>
              </a:rPr>
              <a:t>DC source</a:t>
            </a:r>
          </a:p>
        </p:txBody>
      </p:sp>
      <p:sp>
        <p:nvSpPr>
          <p:cNvPr id="36" name="Espace réservé du contenu 15">
            <a:extLst>
              <a:ext uri="{FF2B5EF4-FFF2-40B4-BE49-F238E27FC236}">
                <a16:creationId xmlns:a16="http://schemas.microsoft.com/office/drawing/2014/main" id="{DE146CF0-EAD9-CF46-8E71-0048D80019BD}"/>
              </a:ext>
            </a:extLst>
          </p:cNvPr>
          <p:cNvSpPr txBox="1">
            <a:spLocks/>
          </p:cNvSpPr>
          <p:nvPr/>
        </p:nvSpPr>
        <p:spPr>
          <a:xfrm>
            <a:off x="770601" y="2332273"/>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Diode</a:t>
            </a:r>
          </a:p>
        </p:txBody>
      </p:sp>
      <p:sp>
        <p:nvSpPr>
          <p:cNvPr id="37" name="Espace réservé du contenu 15">
            <a:extLst>
              <a:ext uri="{FF2B5EF4-FFF2-40B4-BE49-F238E27FC236}">
                <a16:creationId xmlns:a16="http://schemas.microsoft.com/office/drawing/2014/main" id="{02F6C2E8-3472-674E-9315-E204ECB294D7}"/>
              </a:ext>
            </a:extLst>
          </p:cNvPr>
          <p:cNvSpPr txBox="1">
            <a:spLocks/>
          </p:cNvSpPr>
          <p:nvPr/>
        </p:nvSpPr>
        <p:spPr>
          <a:xfrm>
            <a:off x="451497" y="3737209"/>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Resistive</a:t>
            </a:r>
            <a:br>
              <a:rPr lang="en-US" sz="1400" b="1" dirty="0">
                <a:solidFill>
                  <a:srgbClr val="FF0000"/>
                </a:solidFill>
              </a:rPr>
            </a:br>
            <a:r>
              <a:rPr lang="en-US" sz="1400" b="1" dirty="0">
                <a:solidFill>
                  <a:srgbClr val="FF0000"/>
                </a:solidFill>
              </a:rPr>
              <a:t>load</a:t>
            </a:r>
          </a:p>
        </p:txBody>
      </p:sp>
      <p:sp>
        <p:nvSpPr>
          <p:cNvPr id="38" name="Espace réservé du contenu 15">
            <a:extLst>
              <a:ext uri="{FF2B5EF4-FFF2-40B4-BE49-F238E27FC236}">
                <a16:creationId xmlns:a16="http://schemas.microsoft.com/office/drawing/2014/main" id="{784A1557-90E9-FF44-B11C-BB399AB99C61}"/>
              </a:ext>
            </a:extLst>
          </p:cNvPr>
          <p:cNvSpPr txBox="1">
            <a:spLocks/>
          </p:cNvSpPr>
          <p:nvPr/>
        </p:nvSpPr>
        <p:spPr>
          <a:xfrm>
            <a:off x="4342037" y="4367893"/>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Output capacitors</a:t>
            </a:r>
          </a:p>
        </p:txBody>
      </p:sp>
      <p:sp>
        <p:nvSpPr>
          <p:cNvPr id="39" name="Espace réservé du contenu 15">
            <a:extLst>
              <a:ext uri="{FF2B5EF4-FFF2-40B4-BE49-F238E27FC236}">
                <a16:creationId xmlns:a16="http://schemas.microsoft.com/office/drawing/2014/main" id="{1182ADB3-8701-A948-B4BD-B978E612B3A6}"/>
              </a:ext>
            </a:extLst>
          </p:cNvPr>
          <p:cNvSpPr txBox="1">
            <a:spLocks/>
          </p:cNvSpPr>
          <p:nvPr/>
        </p:nvSpPr>
        <p:spPr>
          <a:xfrm>
            <a:off x="7160238" y="1821644"/>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Inductor</a:t>
            </a:r>
          </a:p>
        </p:txBody>
      </p:sp>
      <p:sp>
        <p:nvSpPr>
          <p:cNvPr id="40" name="Espace réservé du contenu 15">
            <a:extLst>
              <a:ext uri="{FF2B5EF4-FFF2-40B4-BE49-F238E27FC236}">
                <a16:creationId xmlns:a16="http://schemas.microsoft.com/office/drawing/2014/main" id="{7CA6F85E-D367-0740-9DF4-E188F8363F09}"/>
              </a:ext>
            </a:extLst>
          </p:cNvPr>
          <p:cNvSpPr txBox="1">
            <a:spLocks/>
          </p:cNvSpPr>
          <p:nvPr/>
        </p:nvSpPr>
        <p:spPr>
          <a:xfrm>
            <a:off x="4342037" y="256595"/>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FF0000"/>
                </a:solidFill>
              </a:rPr>
              <a:t>Switch</a:t>
            </a:r>
          </a:p>
        </p:txBody>
      </p:sp>
    </p:spTree>
    <p:extLst>
      <p:ext uri="{BB962C8B-B14F-4D97-AF65-F5344CB8AC3E}">
        <p14:creationId xmlns:p14="http://schemas.microsoft.com/office/powerpoint/2010/main" val="2351414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System overview</a:t>
            </a:r>
            <a:endParaRPr lang="fr-CH" sz="2000" spc="-80" dirty="0"/>
          </a:p>
        </p:txBody>
      </p:sp>
      <p:pic>
        <p:nvPicPr>
          <p:cNvPr id="4" name="Picture 3">
            <a:extLst>
              <a:ext uri="{FF2B5EF4-FFF2-40B4-BE49-F238E27FC236}">
                <a16:creationId xmlns:a16="http://schemas.microsoft.com/office/drawing/2014/main" id="{510319E4-8D31-AA4D-A6D5-16500E52AD7C}"/>
              </a:ext>
            </a:extLst>
          </p:cNvPr>
          <p:cNvPicPr>
            <a:picLocks noChangeAspect="1"/>
          </p:cNvPicPr>
          <p:nvPr/>
        </p:nvPicPr>
        <p:blipFill>
          <a:blip r:embed="rId3"/>
          <a:stretch>
            <a:fillRect/>
          </a:stretch>
        </p:blipFill>
        <p:spPr>
          <a:xfrm>
            <a:off x="2065402" y="545631"/>
            <a:ext cx="5094836" cy="3707959"/>
          </a:xfrm>
          <a:prstGeom prst="rect">
            <a:avLst/>
          </a:prstGeom>
        </p:spPr>
      </p:pic>
      <p:cxnSp>
        <p:nvCxnSpPr>
          <p:cNvPr id="15" name="Straight Arrow Connector 14">
            <a:extLst>
              <a:ext uri="{FF2B5EF4-FFF2-40B4-BE49-F238E27FC236}">
                <a16:creationId xmlns:a16="http://schemas.microsoft.com/office/drawing/2014/main" id="{1578FF56-5D87-6840-8FC3-D7ECEA2540E3}"/>
              </a:ext>
            </a:extLst>
          </p:cNvPr>
          <p:cNvCxnSpPr>
            <a:cxnSpLocks/>
          </p:cNvCxnSpPr>
          <p:nvPr/>
        </p:nvCxnSpPr>
        <p:spPr>
          <a:xfrm>
            <a:off x="1473470" y="2571750"/>
            <a:ext cx="90841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Espace réservé du contenu 15">
            <a:extLst>
              <a:ext uri="{FF2B5EF4-FFF2-40B4-BE49-F238E27FC236}">
                <a16:creationId xmlns:a16="http://schemas.microsoft.com/office/drawing/2014/main" id="{DE146CF0-EAD9-CF46-8E71-0048D80019BD}"/>
              </a:ext>
            </a:extLst>
          </p:cNvPr>
          <p:cNvSpPr txBox="1">
            <a:spLocks/>
          </p:cNvSpPr>
          <p:nvPr/>
        </p:nvSpPr>
        <p:spPr>
          <a:xfrm>
            <a:off x="219488" y="2229882"/>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00B050"/>
                </a:solidFill>
              </a:rPr>
              <a:t>Input signal goes here</a:t>
            </a:r>
          </a:p>
        </p:txBody>
      </p:sp>
      <p:sp>
        <p:nvSpPr>
          <p:cNvPr id="6" name="Oval 5">
            <a:extLst>
              <a:ext uri="{FF2B5EF4-FFF2-40B4-BE49-F238E27FC236}">
                <a16:creationId xmlns:a16="http://schemas.microsoft.com/office/drawing/2014/main" id="{647E30FD-60B5-F949-AE32-A43AEC263869}"/>
              </a:ext>
            </a:extLst>
          </p:cNvPr>
          <p:cNvSpPr/>
          <p:nvPr/>
        </p:nvSpPr>
        <p:spPr>
          <a:xfrm rot="1652855">
            <a:off x="2486848" y="2163713"/>
            <a:ext cx="424359" cy="692932"/>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19D61E5B-0F2F-0446-8432-E18781526403}"/>
              </a:ext>
            </a:extLst>
          </p:cNvPr>
          <p:cNvSpPr/>
          <p:nvPr/>
        </p:nvSpPr>
        <p:spPr>
          <a:xfrm rot="3729286">
            <a:off x="4971732" y="2854083"/>
            <a:ext cx="596634" cy="936678"/>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FC180E05-E4B6-6647-9934-18C353A0CC63}"/>
              </a:ext>
            </a:extLst>
          </p:cNvPr>
          <p:cNvSpPr/>
          <p:nvPr/>
        </p:nvSpPr>
        <p:spPr>
          <a:xfrm>
            <a:off x="5794306" y="2839892"/>
            <a:ext cx="596634" cy="703408"/>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Espace réservé du contenu 15">
            <a:extLst>
              <a:ext uri="{FF2B5EF4-FFF2-40B4-BE49-F238E27FC236}">
                <a16:creationId xmlns:a16="http://schemas.microsoft.com/office/drawing/2014/main" id="{370106A0-41F7-554F-805F-37BD4A02BFBF}"/>
              </a:ext>
            </a:extLst>
          </p:cNvPr>
          <p:cNvSpPr txBox="1">
            <a:spLocks/>
          </p:cNvSpPr>
          <p:nvPr/>
        </p:nvSpPr>
        <p:spPr>
          <a:xfrm>
            <a:off x="3945009" y="3549147"/>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00B050"/>
                </a:solidFill>
              </a:rPr>
              <a:t>Voltage sensor</a:t>
            </a:r>
          </a:p>
        </p:txBody>
      </p:sp>
      <p:sp>
        <p:nvSpPr>
          <p:cNvPr id="25" name="Espace réservé du contenu 15">
            <a:extLst>
              <a:ext uri="{FF2B5EF4-FFF2-40B4-BE49-F238E27FC236}">
                <a16:creationId xmlns:a16="http://schemas.microsoft.com/office/drawing/2014/main" id="{73C8FFCD-4655-6242-BA5C-DA79F164AB12}"/>
              </a:ext>
            </a:extLst>
          </p:cNvPr>
          <p:cNvSpPr txBox="1">
            <a:spLocks/>
          </p:cNvSpPr>
          <p:nvPr/>
        </p:nvSpPr>
        <p:spPr>
          <a:xfrm>
            <a:off x="5821804" y="2443847"/>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00B050"/>
                </a:solidFill>
              </a:rPr>
              <a:t>Current sensor</a:t>
            </a:r>
          </a:p>
        </p:txBody>
      </p:sp>
      <p:cxnSp>
        <p:nvCxnSpPr>
          <p:cNvPr id="27" name="Straight Arrow Connector 26">
            <a:extLst>
              <a:ext uri="{FF2B5EF4-FFF2-40B4-BE49-F238E27FC236}">
                <a16:creationId xmlns:a16="http://schemas.microsoft.com/office/drawing/2014/main" id="{B7B666D9-858C-0D4D-84CE-F75494CA2FC9}"/>
              </a:ext>
            </a:extLst>
          </p:cNvPr>
          <p:cNvCxnSpPr>
            <a:cxnSpLocks/>
          </p:cNvCxnSpPr>
          <p:nvPr/>
        </p:nvCxnSpPr>
        <p:spPr>
          <a:xfrm>
            <a:off x="5821804" y="3804952"/>
            <a:ext cx="0" cy="61192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Espace réservé du contenu 15">
            <a:extLst>
              <a:ext uri="{FF2B5EF4-FFF2-40B4-BE49-F238E27FC236}">
                <a16:creationId xmlns:a16="http://schemas.microsoft.com/office/drawing/2014/main" id="{19799053-A42F-E24B-82DA-F61127ACD12D}"/>
              </a:ext>
            </a:extLst>
          </p:cNvPr>
          <p:cNvSpPr txBox="1">
            <a:spLocks/>
          </p:cNvSpPr>
          <p:nvPr/>
        </p:nvSpPr>
        <p:spPr>
          <a:xfrm>
            <a:off x="5136958" y="4429529"/>
            <a:ext cx="1253982" cy="255805"/>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itchFamily="2" charset="2"/>
              <a:buNone/>
            </a:pPr>
            <a:r>
              <a:rPr lang="en-US" sz="1400" b="1" dirty="0">
                <a:solidFill>
                  <a:srgbClr val="00B050"/>
                </a:solidFill>
              </a:rPr>
              <a:t>Feedback signals</a:t>
            </a:r>
          </a:p>
        </p:txBody>
      </p:sp>
    </p:spTree>
    <p:extLst>
      <p:ext uri="{BB962C8B-B14F-4D97-AF65-F5344CB8AC3E}">
        <p14:creationId xmlns:p14="http://schemas.microsoft.com/office/powerpoint/2010/main" val="7278347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Obtaining a model</a:t>
            </a:r>
            <a:endParaRPr lang="fr-CH" sz="2000" spc="-80" dirty="0"/>
          </a:p>
        </p:txBody>
      </p:sp>
      <p:pic>
        <p:nvPicPr>
          <p:cNvPr id="4" name="Picture 3">
            <a:extLst>
              <a:ext uri="{FF2B5EF4-FFF2-40B4-BE49-F238E27FC236}">
                <a16:creationId xmlns:a16="http://schemas.microsoft.com/office/drawing/2014/main" id="{36BD2F54-C942-9841-8E64-AC99FD8F3456}"/>
              </a:ext>
            </a:extLst>
          </p:cNvPr>
          <p:cNvPicPr>
            <a:picLocks noChangeAspect="1"/>
          </p:cNvPicPr>
          <p:nvPr/>
        </p:nvPicPr>
        <p:blipFill>
          <a:blip r:embed="rId3"/>
          <a:stretch>
            <a:fillRect/>
          </a:stretch>
        </p:blipFill>
        <p:spPr>
          <a:xfrm>
            <a:off x="3656873" y="99366"/>
            <a:ext cx="3414077" cy="1339283"/>
          </a:xfrm>
          <a:prstGeom prst="rect">
            <a:avLst/>
          </a:prstGeom>
        </p:spPr>
      </p:pic>
      <p:pic>
        <p:nvPicPr>
          <p:cNvPr id="3" name="Picture 2">
            <a:extLst>
              <a:ext uri="{FF2B5EF4-FFF2-40B4-BE49-F238E27FC236}">
                <a16:creationId xmlns:a16="http://schemas.microsoft.com/office/drawing/2014/main" id="{9B85FD42-E7F3-634B-81C3-FC4BB7FA3C15}"/>
              </a:ext>
            </a:extLst>
          </p:cNvPr>
          <p:cNvPicPr>
            <a:picLocks noChangeAspect="1"/>
          </p:cNvPicPr>
          <p:nvPr/>
        </p:nvPicPr>
        <p:blipFill>
          <a:blip r:embed="rId4"/>
          <a:stretch>
            <a:fillRect/>
          </a:stretch>
        </p:blipFill>
        <p:spPr>
          <a:xfrm>
            <a:off x="412035" y="659135"/>
            <a:ext cx="1295400" cy="431800"/>
          </a:xfrm>
          <a:prstGeom prst="rect">
            <a:avLst/>
          </a:prstGeom>
        </p:spPr>
      </p:pic>
      <p:pic>
        <p:nvPicPr>
          <p:cNvPr id="6" name="Picture 5">
            <a:extLst>
              <a:ext uri="{FF2B5EF4-FFF2-40B4-BE49-F238E27FC236}">
                <a16:creationId xmlns:a16="http://schemas.microsoft.com/office/drawing/2014/main" id="{D8BAC5C1-11C4-704D-90C8-2FC85B8921C5}"/>
              </a:ext>
            </a:extLst>
          </p:cNvPr>
          <p:cNvPicPr>
            <a:picLocks noChangeAspect="1"/>
          </p:cNvPicPr>
          <p:nvPr/>
        </p:nvPicPr>
        <p:blipFill>
          <a:blip r:embed="rId5"/>
          <a:stretch>
            <a:fillRect/>
          </a:stretch>
        </p:blipFill>
        <p:spPr>
          <a:xfrm>
            <a:off x="2073050" y="805185"/>
            <a:ext cx="419100" cy="139700"/>
          </a:xfrm>
          <a:prstGeom prst="rect">
            <a:avLst/>
          </a:prstGeom>
        </p:spPr>
      </p:pic>
      <p:pic>
        <p:nvPicPr>
          <p:cNvPr id="7" name="Picture 6">
            <a:extLst>
              <a:ext uri="{FF2B5EF4-FFF2-40B4-BE49-F238E27FC236}">
                <a16:creationId xmlns:a16="http://schemas.microsoft.com/office/drawing/2014/main" id="{B0715013-19A6-EB40-B672-4762DD1FA1C3}"/>
              </a:ext>
            </a:extLst>
          </p:cNvPr>
          <p:cNvPicPr>
            <a:picLocks noChangeAspect="1"/>
          </p:cNvPicPr>
          <p:nvPr/>
        </p:nvPicPr>
        <p:blipFill>
          <a:blip r:embed="rId6"/>
          <a:stretch>
            <a:fillRect/>
          </a:stretch>
        </p:blipFill>
        <p:spPr>
          <a:xfrm>
            <a:off x="371049" y="3504050"/>
            <a:ext cx="901700" cy="368300"/>
          </a:xfrm>
          <a:prstGeom prst="rect">
            <a:avLst/>
          </a:prstGeom>
        </p:spPr>
      </p:pic>
      <p:pic>
        <p:nvPicPr>
          <p:cNvPr id="8" name="Picture 7">
            <a:extLst>
              <a:ext uri="{FF2B5EF4-FFF2-40B4-BE49-F238E27FC236}">
                <a16:creationId xmlns:a16="http://schemas.microsoft.com/office/drawing/2014/main" id="{6D510B88-2C8D-AA4F-A4D0-505724B0470F}"/>
              </a:ext>
            </a:extLst>
          </p:cNvPr>
          <p:cNvPicPr>
            <a:picLocks noChangeAspect="1"/>
          </p:cNvPicPr>
          <p:nvPr/>
        </p:nvPicPr>
        <p:blipFill>
          <a:blip r:embed="rId7"/>
          <a:stretch>
            <a:fillRect/>
          </a:stretch>
        </p:blipFill>
        <p:spPr>
          <a:xfrm>
            <a:off x="1526950" y="3463740"/>
            <a:ext cx="2578100" cy="444500"/>
          </a:xfrm>
          <a:prstGeom prst="rect">
            <a:avLst/>
          </a:prstGeom>
        </p:spPr>
      </p:pic>
      <p:pic>
        <p:nvPicPr>
          <p:cNvPr id="9" name="Picture 8">
            <a:extLst>
              <a:ext uri="{FF2B5EF4-FFF2-40B4-BE49-F238E27FC236}">
                <a16:creationId xmlns:a16="http://schemas.microsoft.com/office/drawing/2014/main" id="{1F329BD3-5BD0-294A-A4CD-9C37D5EB4827}"/>
              </a:ext>
            </a:extLst>
          </p:cNvPr>
          <p:cNvPicPr>
            <a:picLocks noChangeAspect="1"/>
          </p:cNvPicPr>
          <p:nvPr/>
        </p:nvPicPr>
        <p:blipFill>
          <a:blip r:embed="rId8"/>
          <a:stretch>
            <a:fillRect/>
          </a:stretch>
        </p:blipFill>
        <p:spPr>
          <a:xfrm>
            <a:off x="371049" y="4305323"/>
            <a:ext cx="1270000" cy="165100"/>
          </a:xfrm>
          <a:prstGeom prst="rect">
            <a:avLst/>
          </a:prstGeom>
        </p:spPr>
      </p:pic>
      <p:pic>
        <p:nvPicPr>
          <p:cNvPr id="12" name="Picture 11">
            <a:extLst>
              <a:ext uri="{FF2B5EF4-FFF2-40B4-BE49-F238E27FC236}">
                <a16:creationId xmlns:a16="http://schemas.microsoft.com/office/drawing/2014/main" id="{8A62973F-1B2B-5441-94BA-D235F9E7A9F9}"/>
              </a:ext>
            </a:extLst>
          </p:cNvPr>
          <p:cNvPicPr>
            <a:picLocks noChangeAspect="1"/>
          </p:cNvPicPr>
          <p:nvPr/>
        </p:nvPicPr>
        <p:blipFill>
          <a:blip r:embed="rId9"/>
          <a:stretch>
            <a:fillRect/>
          </a:stretch>
        </p:blipFill>
        <p:spPr>
          <a:xfrm>
            <a:off x="6271051" y="4089423"/>
            <a:ext cx="2501900" cy="596900"/>
          </a:xfrm>
          <a:prstGeom prst="rect">
            <a:avLst/>
          </a:prstGeom>
        </p:spPr>
      </p:pic>
      <p:pic>
        <p:nvPicPr>
          <p:cNvPr id="13" name="Picture 12">
            <a:extLst>
              <a:ext uri="{FF2B5EF4-FFF2-40B4-BE49-F238E27FC236}">
                <a16:creationId xmlns:a16="http://schemas.microsoft.com/office/drawing/2014/main" id="{E36BAF6E-F4D0-D84E-B4AE-C7D24FB88097}"/>
              </a:ext>
            </a:extLst>
          </p:cNvPr>
          <p:cNvPicPr>
            <a:picLocks noChangeAspect="1"/>
          </p:cNvPicPr>
          <p:nvPr/>
        </p:nvPicPr>
        <p:blipFill>
          <a:blip r:embed="rId10"/>
          <a:stretch>
            <a:fillRect/>
          </a:stretch>
        </p:blipFill>
        <p:spPr>
          <a:xfrm>
            <a:off x="1996317" y="4091300"/>
            <a:ext cx="4064000" cy="596900"/>
          </a:xfrm>
          <a:prstGeom prst="rect">
            <a:avLst/>
          </a:prstGeom>
        </p:spPr>
      </p:pic>
      <p:pic>
        <p:nvPicPr>
          <p:cNvPr id="14" name="Picture 13">
            <a:extLst>
              <a:ext uri="{FF2B5EF4-FFF2-40B4-BE49-F238E27FC236}">
                <a16:creationId xmlns:a16="http://schemas.microsoft.com/office/drawing/2014/main" id="{70935239-A919-3747-B99F-B4ACA99C7387}"/>
              </a:ext>
            </a:extLst>
          </p:cNvPr>
          <p:cNvPicPr>
            <a:picLocks noChangeAspect="1"/>
          </p:cNvPicPr>
          <p:nvPr/>
        </p:nvPicPr>
        <p:blipFill>
          <a:blip r:embed="rId11"/>
          <a:stretch>
            <a:fillRect/>
          </a:stretch>
        </p:blipFill>
        <p:spPr>
          <a:xfrm>
            <a:off x="371049" y="1802930"/>
            <a:ext cx="8331200" cy="965200"/>
          </a:xfrm>
          <a:prstGeom prst="rect">
            <a:avLst/>
          </a:prstGeom>
        </p:spPr>
      </p:pic>
      <p:sp>
        <p:nvSpPr>
          <p:cNvPr id="15" name="Espace réservé du contenu 2">
            <a:extLst>
              <a:ext uri="{FF2B5EF4-FFF2-40B4-BE49-F238E27FC236}">
                <a16:creationId xmlns:a16="http://schemas.microsoft.com/office/drawing/2014/main" id="{A0A3F653-F54D-1643-B5DC-7DE19FC28A35}"/>
              </a:ext>
            </a:extLst>
          </p:cNvPr>
          <p:cNvSpPr txBox="1">
            <a:spLocks/>
          </p:cNvSpPr>
          <p:nvPr/>
        </p:nvSpPr>
        <p:spPr>
          <a:xfrm>
            <a:off x="190678" y="1457941"/>
            <a:ext cx="4055207" cy="236462"/>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Average dynamics over a switching period:</a:t>
            </a:r>
          </a:p>
          <a:p>
            <a:pPr marL="0" indent="0">
              <a:buNone/>
            </a:pPr>
            <a:endParaRPr lang="en-US" sz="1200" b="1" dirty="0"/>
          </a:p>
        </p:txBody>
      </p:sp>
      <p:sp>
        <p:nvSpPr>
          <p:cNvPr id="16" name="Espace réservé du contenu 2">
            <a:extLst>
              <a:ext uri="{FF2B5EF4-FFF2-40B4-BE49-F238E27FC236}">
                <a16:creationId xmlns:a16="http://schemas.microsoft.com/office/drawing/2014/main" id="{23A257D1-D84A-1046-9A48-24247139C068}"/>
              </a:ext>
            </a:extLst>
          </p:cNvPr>
          <p:cNvSpPr txBox="1">
            <a:spLocks/>
          </p:cNvSpPr>
          <p:nvPr/>
        </p:nvSpPr>
        <p:spPr>
          <a:xfrm>
            <a:off x="190677" y="3119883"/>
            <a:ext cx="4055207" cy="236462"/>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Linearization around a desired equilibrium point:</a:t>
            </a:r>
          </a:p>
          <a:p>
            <a:pPr marL="0" indent="0">
              <a:buNone/>
            </a:pPr>
            <a:endParaRPr lang="en-US" sz="1200" b="1" dirty="0"/>
          </a:p>
        </p:txBody>
      </p:sp>
      <p:sp>
        <p:nvSpPr>
          <p:cNvPr id="17" name="Espace réservé du contenu 2">
            <a:extLst>
              <a:ext uri="{FF2B5EF4-FFF2-40B4-BE49-F238E27FC236}">
                <a16:creationId xmlns:a16="http://schemas.microsoft.com/office/drawing/2014/main" id="{A93BFC38-DAD2-CF43-AA89-CE8772919324}"/>
              </a:ext>
            </a:extLst>
          </p:cNvPr>
          <p:cNvSpPr txBox="1">
            <a:spLocks/>
          </p:cNvSpPr>
          <p:nvPr/>
        </p:nvSpPr>
        <p:spPr>
          <a:xfrm>
            <a:off x="412036" y="4791559"/>
            <a:ext cx="1934712" cy="236462"/>
          </a:xfrm>
          <a:prstGeom prst="rect">
            <a:avLst/>
          </a:prstGeom>
        </p:spPr>
        <p:txBody>
          <a:bodyPr vert="horz" lIns="180000" tIns="45720" rIns="91440" bIns="45720" rtlCol="0">
            <a:no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SzPct val="90000"/>
              <a:buFont typeface="Wingdings"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accent1"/>
                </a:solidFill>
              </a:rPr>
              <a:t>+ ZOH discretization</a:t>
            </a:r>
          </a:p>
        </p:txBody>
      </p:sp>
    </p:spTree>
    <p:extLst>
      <p:ext uri="{BB962C8B-B14F-4D97-AF65-F5344CB8AC3E}">
        <p14:creationId xmlns:p14="http://schemas.microsoft.com/office/powerpoint/2010/main" val="4074954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Preprocessing</a:t>
            </a:r>
            <a:endParaRPr lang="fr-CH" sz="2000" spc="-80" dirty="0"/>
          </a:p>
        </p:txBody>
      </p:sp>
      <p:pic>
        <p:nvPicPr>
          <p:cNvPr id="5" name="Picture 4">
            <a:extLst>
              <a:ext uri="{FF2B5EF4-FFF2-40B4-BE49-F238E27FC236}">
                <a16:creationId xmlns:a16="http://schemas.microsoft.com/office/drawing/2014/main" id="{7D3124C2-0ECE-154E-836B-12D156AF0CC3}"/>
              </a:ext>
            </a:extLst>
          </p:cNvPr>
          <p:cNvPicPr>
            <a:picLocks noChangeAspect="1"/>
          </p:cNvPicPr>
          <p:nvPr/>
        </p:nvPicPr>
        <p:blipFill>
          <a:blip r:embed="rId3"/>
          <a:stretch>
            <a:fillRect/>
          </a:stretch>
        </p:blipFill>
        <p:spPr>
          <a:xfrm>
            <a:off x="1074122" y="872771"/>
            <a:ext cx="3271520" cy="2724785"/>
          </a:xfrm>
          <a:prstGeom prst="rect">
            <a:avLst/>
          </a:prstGeom>
        </p:spPr>
      </p:pic>
      <p:pic>
        <p:nvPicPr>
          <p:cNvPr id="1026" name="Picture 2" descr="alt text">
            <a:extLst>
              <a:ext uri="{FF2B5EF4-FFF2-40B4-BE49-F238E27FC236}">
                <a16:creationId xmlns:a16="http://schemas.microsoft.com/office/drawing/2014/main" id="{FC0F6195-0F21-4940-A6A3-3676D2FC3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785" y="1014348"/>
            <a:ext cx="3224998" cy="24717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A18E53-69B8-0D43-8069-6D08935B88C5}"/>
              </a:ext>
            </a:extLst>
          </p:cNvPr>
          <p:cNvSpPr txBox="1"/>
          <p:nvPr/>
        </p:nvSpPr>
        <p:spPr>
          <a:xfrm>
            <a:off x="1050416" y="3966048"/>
            <a:ext cx="7043113" cy="619529"/>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Standard linear MPC controller designed in MPT3. 5k samples (uniform distribution), </a:t>
            </a:r>
            <a:r>
              <a:rPr lang="en-GB" b="0" dirty="0" err="1"/>
              <a:t>nz</a:t>
            </a:r>
            <a:r>
              <a:rPr lang="en-GB" b="0" dirty="0"/>
              <a:t> = 3, weights initialized randomly, 5 re-initializations (35 min of computations each), final MSE loss of 1.66 x 10-7.</a:t>
            </a:r>
          </a:p>
        </p:txBody>
      </p:sp>
    </p:spTree>
    <p:extLst>
      <p:ext uri="{BB962C8B-B14F-4D97-AF65-F5344CB8AC3E}">
        <p14:creationId xmlns:p14="http://schemas.microsoft.com/office/powerpoint/2010/main" val="3099518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Preprocessing</a:t>
            </a:r>
            <a:endParaRPr lang="fr-CH" sz="2000" spc="-80" dirty="0"/>
          </a:p>
        </p:txBody>
      </p:sp>
      <p:pic>
        <p:nvPicPr>
          <p:cNvPr id="5" name="Picture 4">
            <a:extLst>
              <a:ext uri="{FF2B5EF4-FFF2-40B4-BE49-F238E27FC236}">
                <a16:creationId xmlns:a16="http://schemas.microsoft.com/office/drawing/2014/main" id="{7D3124C2-0ECE-154E-836B-12D156AF0CC3}"/>
              </a:ext>
            </a:extLst>
          </p:cNvPr>
          <p:cNvPicPr>
            <a:picLocks noChangeAspect="1"/>
          </p:cNvPicPr>
          <p:nvPr/>
        </p:nvPicPr>
        <p:blipFill>
          <a:blip r:embed="rId3"/>
          <a:stretch>
            <a:fillRect/>
          </a:stretch>
        </p:blipFill>
        <p:spPr>
          <a:xfrm>
            <a:off x="1074122" y="872771"/>
            <a:ext cx="3271520" cy="2724785"/>
          </a:xfrm>
          <a:prstGeom prst="rect">
            <a:avLst/>
          </a:prstGeom>
        </p:spPr>
      </p:pic>
      <p:sp>
        <p:nvSpPr>
          <p:cNvPr id="6" name="TextBox 5">
            <a:extLst>
              <a:ext uri="{FF2B5EF4-FFF2-40B4-BE49-F238E27FC236}">
                <a16:creationId xmlns:a16="http://schemas.microsoft.com/office/drawing/2014/main" id="{39A18E53-69B8-0D43-8069-6D08935B88C5}"/>
              </a:ext>
            </a:extLst>
          </p:cNvPr>
          <p:cNvSpPr txBox="1"/>
          <p:nvPr/>
        </p:nvSpPr>
        <p:spPr>
          <a:xfrm>
            <a:off x="1050416" y="3966048"/>
            <a:ext cx="7043113" cy="619529"/>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Standard linear MPC controller designed in MPT3. 5k samples (uniform distribution), </a:t>
            </a:r>
            <a:r>
              <a:rPr lang="en-GB" b="0" dirty="0" err="1"/>
              <a:t>nz</a:t>
            </a:r>
            <a:r>
              <a:rPr lang="en-GB" b="0" dirty="0"/>
              <a:t> = 3, weights initialized randomly, 5 re-initializations (35 min of computations each), final MSE loss of 1.66 x 10-7.</a:t>
            </a:r>
          </a:p>
        </p:txBody>
      </p:sp>
      <p:pic>
        <p:nvPicPr>
          <p:cNvPr id="7" name="Picture 6">
            <a:extLst>
              <a:ext uri="{FF2B5EF4-FFF2-40B4-BE49-F238E27FC236}">
                <a16:creationId xmlns:a16="http://schemas.microsoft.com/office/drawing/2014/main" id="{B60A7689-A26A-7045-8E1C-A94E5F2C845A}"/>
              </a:ext>
            </a:extLst>
          </p:cNvPr>
          <p:cNvPicPr>
            <a:picLocks noChangeAspect="1"/>
          </p:cNvPicPr>
          <p:nvPr/>
        </p:nvPicPr>
        <p:blipFill>
          <a:blip r:embed="rId4"/>
          <a:stretch>
            <a:fillRect/>
          </a:stretch>
        </p:blipFill>
        <p:spPr>
          <a:xfrm>
            <a:off x="4615287" y="783871"/>
            <a:ext cx="3329305" cy="2813685"/>
          </a:xfrm>
          <a:prstGeom prst="rect">
            <a:avLst/>
          </a:prstGeom>
        </p:spPr>
      </p:pic>
    </p:spTree>
    <p:extLst>
      <p:ext uri="{BB962C8B-B14F-4D97-AF65-F5344CB8AC3E}">
        <p14:creationId xmlns:p14="http://schemas.microsoft.com/office/powerpoint/2010/main" val="2129105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1918320" cy="399801"/>
          </a:xfrm>
        </p:spPr>
        <p:txBody>
          <a:bodyPr anchor="ctr">
            <a:noAutofit/>
          </a:bodyPr>
          <a:lstStyle/>
          <a:p>
            <a:pPr>
              <a:lnSpc>
                <a:spcPct val="100000"/>
              </a:lnSpc>
            </a:pPr>
            <a:r>
              <a:rPr lang="en-US" sz="2000" dirty="0"/>
              <a:t>Preprocessing</a:t>
            </a:r>
            <a:endParaRPr lang="fr-CH" sz="2000" spc="-80" dirty="0"/>
          </a:p>
        </p:txBody>
      </p:sp>
      <p:pic>
        <p:nvPicPr>
          <p:cNvPr id="4" name="Picture 3">
            <a:extLst>
              <a:ext uri="{FF2B5EF4-FFF2-40B4-BE49-F238E27FC236}">
                <a16:creationId xmlns:a16="http://schemas.microsoft.com/office/drawing/2014/main" id="{C51DC15F-E146-2D49-A94A-F6FB917FE261}"/>
              </a:ext>
            </a:extLst>
          </p:cNvPr>
          <p:cNvPicPr>
            <a:picLocks noChangeAspect="1"/>
          </p:cNvPicPr>
          <p:nvPr/>
        </p:nvPicPr>
        <p:blipFill>
          <a:blip r:embed="rId3"/>
          <a:stretch>
            <a:fillRect/>
          </a:stretch>
        </p:blipFill>
        <p:spPr>
          <a:xfrm>
            <a:off x="1115290" y="796077"/>
            <a:ext cx="3102610" cy="2782570"/>
          </a:xfrm>
          <a:prstGeom prst="rect">
            <a:avLst/>
          </a:prstGeom>
        </p:spPr>
      </p:pic>
      <p:pic>
        <p:nvPicPr>
          <p:cNvPr id="6" name="Picture 5">
            <a:extLst>
              <a:ext uri="{FF2B5EF4-FFF2-40B4-BE49-F238E27FC236}">
                <a16:creationId xmlns:a16="http://schemas.microsoft.com/office/drawing/2014/main" id="{EAAEA81C-4E3B-744B-827F-EF45D60D0A33}"/>
              </a:ext>
            </a:extLst>
          </p:cNvPr>
          <p:cNvPicPr>
            <a:picLocks noChangeAspect="1"/>
          </p:cNvPicPr>
          <p:nvPr/>
        </p:nvPicPr>
        <p:blipFill>
          <a:blip r:embed="rId4"/>
          <a:stretch>
            <a:fillRect/>
          </a:stretch>
        </p:blipFill>
        <p:spPr>
          <a:xfrm>
            <a:off x="4529462" y="796077"/>
            <a:ext cx="3098165" cy="2800350"/>
          </a:xfrm>
          <a:prstGeom prst="rect">
            <a:avLst/>
          </a:prstGeom>
        </p:spPr>
      </p:pic>
      <p:sp>
        <p:nvSpPr>
          <p:cNvPr id="9" name="TextBox 8">
            <a:extLst>
              <a:ext uri="{FF2B5EF4-FFF2-40B4-BE49-F238E27FC236}">
                <a16:creationId xmlns:a16="http://schemas.microsoft.com/office/drawing/2014/main" id="{23286D41-A7CF-984D-ABA1-0293EA10E8EE}"/>
              </a:ext>
            </a:extLst>
          </p:cNvPr>
          <p:cNvSpPr txBox="1"/>
          <p:nvPr/>
        </p:nvSpPr>
        <p:spPr>
          <a:xfrm>
            <a:off x="1050416" y="3966048"/>
            <a:ext cx="7043113" cy="342530"/>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Number of regions 70 -&gt; 6. Memory footprint 9.25 kB -&gt; 528 B.</a:t>
            </a:r>
          </a:p>
        </p:txBody>
      </p:sp>
    </p:spTree>
    <p:extLst>
      <p:ext uri="{BB962C8B-B14F-4D97-AF65-F5344CB8AC3E}">
        <p14:creationId xmlns:p14="http://schemas.microsoft.com/office/powerpoint/2010/main" val="28825824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7C52A2-DCB1-4743-8313-B64711093213}"/>
              </a:ext>
            </a:extLst>
          </p:cNvPr>
          <p:cNvPicPr>
            <a:picLocks noChangeAspect="1"/>
          </p:cNvPicPr>
          <p:nvPr/>
        </p:nvPicPr>
        <p:blipFill>
          <a:blip r:embed="rId3"/>
          <a:stretch>
            <a:fillRect/>
          </a:stretch>
        </p:blipFill>
        <p:spPr>
          <a:xfrm>
            <a:off x="1967448" y="336538"/>
            <a:ext cx="5209104" cy="3906828"/>
          </a:xfrm>
          <a:prstGeom prst="rect">
            <a:avLst/>
          </a:prstGeom>
        </p:spPr>
      </p:pic>
      <p:sp>
        <p:nvSpPr>
          <p:cNvPr id="4" name="Titre 1">
            <a:extLst>
              <a:ext uri="{FF2B5EF4-FFF2-40B4-BE49-F238E27FC236}">
                <a16:creationId xmlns:a16="http://schemas.microsoft.com/office/drawing/2014/main" id="{AAA2380F-ABB3-5146-A1F9-6296B29598AD}"/>
              </a:ext>
            </a:extLst>
          </p:cNvPr>
          <p:cNvSpPr>
            <a:spLocks noGrp="1"/>
          </p:cNvSpPr>
          <p:nvPr>
            <p:ph type="title"/>
          </p:nvPr>
        </p:nvSpPr>
        <p:spPr>
          <a:xfrm>
            <a:off x="748275" y="79368"/>
            <a:ext cx="1918320" cy="399801"/>
          </a:xfrm>
        </p:spPr>
        <p:txBody>
          <a:bodyPr anchor="ctr">
            <a:noAutofit/>
          </a:bodyPr>
          <a:lstStyle/>
          <a:p>
            <a:pPr>
              <a:lnSpc>
                <a:spcPct val="100000"/>
              </a:lnSpc>
            </a:pPr>
            <a:r>
              <a:rPr lang="en-US" sz="2000" dirty="0"/>
              <a:t>Results</a:t>
            </a:r>
            <a:endParaRPr lang="fr-CH" sz="2000" spc="-80" dirty="0"/>
          </a:p>
        </p:txBody>
      </p:sp>
      <p:sp>
        <p:nvSpPr>
          <p:cNvPr id="6" name="TextBox 5">
            <a:extLst>
              <a:ext uri="{FF2B5EF4-FFF2-40B4-BE49-F238E27FC236}">
                <a16:creationId xmlns:a16="http://schemas.microsoft.com/office/drawing/2014/main" id="{9795A150-183C-B343-B2DE-AC2567AF17F4}"/>
              </a:ext>
            </a:extLst>
          </p:cNvPr>
          <p:cNvSpPr txBox="1"/>
          <p:nvPr/>
        </p:nvSpPr>
        <p:spPr>
          <a:xfrm>
            <a:off x="1817486" y="4356073"/>
            <a:ext cx="5509027" cy="619529"/>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marL="0" indent="0" algn="ctr">
              <a:buNone/>
            </a:pPr>
            <a:r>
              <a:rPr lang="en-GB" sz="1200" b="0" dirty="0"/>
              <a:t>Interrupt-driven code (100 us timer), 2 ADCs + DMA memory transfers, averaging over 8 samples (filtering), no floating-point variables.</a:t>
            </a:r>
          </a:p>
        </p:txBody>
      </p:sp>
    </p:spTree>
    <p:extLst>
      <p:ext uri="{BB962C8B-B14F-4D97-AF65-F5344CB8AC3E}">
        <p14:creationId xmlns:p14="http://schemas.microsoft.com/office/powerpoint/2010/main" val="3157898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B50FCB-A3EA-F046-84B3-55729A9FB6E7}"/>
              </a:ext>
            </a:extLst>
          </p:cNvPr>
          <p:cNvPicPr>
            <a:picLocks noChangeAspect="1"/>
          </p:cNvPicPr>
          <p:nvPr/>
        </p:nvPicPr>
        <p:blipFill>
          <a:blip r:embed="rId3"/>
          <a:stretch>
            <a:fillRect/>
          </a:stretch>
        </p:blipFill>
        <p:spPr>
          <a:xfrm>
            <a:off x="1524000" y="621030"/>
            <a:ext cx="6096000" cy="3901440"/>
          </a:xfrm>
          <a:prstGeom prst="rect">
            <a:avLst/>
          </a:prstGeom>
        </p:spPr>
      </p:pic>
      <p:sp>
        <p:nvSpPr>
          <p:cNvPr id="3" name="Titre 1">
            <a:extLst>
              <a:ext uri="{FF2B5EF4-FFF2-40B4-BE49-F238E27FC236}">
                <a16:creationId xmlns:a16="http://schemas.microsoft.com/office/drawing/2014/main" id="{346E5CF2-5C66-1340-B633-62877D4A6939}"/>
              </a:ext>
            </a:extLst>
          </p:cNvPr>
          <p:cNvSpPr>
            <a:spLocks noGrp="1"/>
          </p:cNvSpPr>
          <p:nvPr>
            <p:ph type="title"/>
          </p:nvPr>
        </p:nvSpPr>
        <p:spPr>
          <a:xfrm>
            <a:off x="748275" y="79368"/>
            <a:ext cx="1918320" cy="399801"/>
          </a:xfrm>
        </p:spPr>
        <p:txBody>
          <a:bodyPr anchor="ctr">
            <a:noAutofit/>
          </a:bodyPr>
          <a:lstStyle/>
          <a:p>
            <a:pPr>
              <a:lnSpc>
                <a:spcPct val="100000"/>
              </a:lnSpc>
            </a:pPr>
            <a:r>
              <a:rPr lang="en-US" sz="2000" dirty="0"/>
              <a:t>Results</a:t>
            </a:r>
            <a:endParaRPr lang="fr-CH" sz="2000" spc="-80" dirty="0"/>
          </a:p>
        </p:txBody>
      </p:sp>
    </p:spTree>
    <p:extLst>
      <p:ext uri="{BB962C8B-B14F-4D97-AF65-F5344CB8AC3E}">
        <p14:creationId xmlns:p14="http://schemas.microsoft.com/office/powerpoint/2010/main" val="2558615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AFF80A-F374-BB48-93C8-308B3A954455}"/>
              </a:ext>
            </a:extLst>
          </p:cNvPr>
          <p:cNvPicPr>
            <a:picLocks noChangeAspect="1"/>
          </p:cNvPicPr>
          <p:nvPr/>
        </p:nvPicPr>
        <p:blipFill>
          <a:blip r:embed="rId3"/>
          <a:stretch>
            <a:fillRect/>
          </a:stretch>
        </p:blipFill>
        <p:spPr>
          <a:xfrm>
            <a:off x="1524000" y="621030"/>
            <a:ext cx="6096000" cy="3901440"/>
          </a:xfrm>
          <a:prstGeom prst="rect">
            <a:avLst/>
          </a:prstGeom>
        </p:spPr>
      </p:pic>
      <p:sp>
        <p:nvSpPr>
          <p:cNvPr id="3" name="Titre 1">
            <a:extLst>
              <a:ext uri="{FF2B5EF4-FFF2-40B4-BE49-F238E27FC236}">
                <a16:creationId xmlns:a16="http://schemas.microsoft.com/office/drawing/2014/main" id="{A2CAFE52-36F8-C241-8AA1-BE83F654B2B4}"/>
              </a:ext>
            </a:extLst>
          </p:cNvPr>
          <p:cNvSpPr>
            <a:spLocks noGrp="1"/>
          </p:cNvSpPr>
          <p:nvPr>
            <p:ph type="title"/>
          </p:nvPr>
        </p:nvSpPr>
        <p:spPr>
          <a:xfrm>
            <a:off x="748275" y="79368"/>
            <a:ext cx="1918320" cy="399801"/>
          </a:xfrm>
        </p:spPr>
        <p:txBody>
          <a:bodyPr anchor="ctr">
            <a:noAutofit/>
          </a:bodyPr>
          <a:lstStyle/>
          <a:p>
            <a:pPr>
              <a:lnSpc>
                <a:spcPct val="100000"/>
              </a:lnSpc>
            </a:pPr>
            <a:r>
              <a:rPr lang="en-US" sz="2000" dirty="0"/>
              <a:t>Results</a:t>
            </a:r>
            <a:endParaRPr lang="fr-CH" sz="2000" spc="-80" dirty="0"/>
          </a:p>
        </p:txBody>
      </p:sp>
      <p:sp>
        <p:nvSpPr>
          <p:cNvPr id="2" name="Oval 1">
            <a:extLst>
              <a:ext uri="{FF2B5EF4-FFF2-40B4-BE49-F238E27FC236}">
                <a16:creationId xmlns:a16="http://schemas.microsoft.com/office/drawing/2014/main" id="{EB8CEA57-B9DF-F440-B9CF-CD11285B5438}"/>
              </a:ext>
            </a:extLst>
          </p:cNvPr>
          <p:cNvSpPr/>
          <p:nvPr/>
        </p:nvSpPr>
        <p:spPr>
          <a:xfrm>
            <a:off x="1993771" y="2389699"/>
            <a:ext cx="653972" cy="344667"/>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59598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Kernels and their RKHSs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41" name="Picture 40" descr="\documentclass{article}&#10;\usepackage{amsmath}&#10;\usepackage{amsfonts}&#10;&#10;\usepackage[a4paper, total={5.5in, 8in}]{geometry}&#10;&#10;\pagestyle{empty}&#10;&#10;\newcommand{\rknorm}[1]{\left\| #1 \right\|_\mathcal{H}}&#10;\newcommand{\rknner}[2]{\langle #1, #2 \rangle_\mathcal{H}}&#10;&#10;\begin{document}&#10;&#10;\noindent \textbf{Definition:} &#10;\textbf{(Kernel)} Given an arbitrary non-empty set $\mathcal{X}$, a kernel is a symmetric function of the form &#10;$$k: \mathcal{X} \times \mathcal{X} \rightarrow \mathbb{R}$$&#10;&#10;&#10;\end{document}" title="IguanaTex Bitmap Display">
            <a:extLst>
              <a:ext uri="{FF2B5EF4-FFF2-40B4-BE49-F238E27FC236}">
                <a16:creationId xmlns:a16="http://schemas.microsoft.com/office/drawing/2014/main" id="{464891F7-D458-8E48-95DB-8ACF1B4D7140}"/>
              </a:ext>
            </a:extLst>
          </p:cNvPr>
          <p:cNvPicPr>
            <a:picLocks noChangeAspect="1"/>
          </p:cNvPicPr>
          <p:nvPr>
            <p:custDataLst>
              <p:tags r:id="rId1"/>
            </p:custDataLst>
          </p:nvPr>
        </p:nvPicPr>
        <p:blipFill>
          <a:blip r:embed="rId6"/>
          <a:stretch>
            <a:fillRect/>
          </a:stretch>
        </p:blipFill>
        <p:spPr>
          <a:xfrm>
            <a:off x="415669" y="1173425"/>
            <a:ext cx="8046720" cy="650240"/>
          </a:xfrm>
          <a:prstGeom prst="rect">
            <a:avLst/>
          </a:prstGeom>
        </p:spPr>
      </p:pic>
      <p:pic>
        <p:nvPicPr>
          <p:cNvPr id="43" name="Picture 42" descr="\documentclass{article}&#10;\usepackage{amsmath}&#10;\usepackage{amsfonts}&#10;\pagestyle{empty}&#10;&#10;\usepackage[a4paper, total={5.5in, 8in}]{geometry}&#10;&#10;\newcommand{\rknorm}[1]{\left\| #1 \right\|_\mathcal{H}}&#10;\newcommand{\rknner}[2]{\langle #1, #2 \rangle_\mathcal{H}}&#10;&#10;\begin{document}&#10;&#10;\noindent \textbf{Definition:} &#10;\textbf{(Kernel matrix)} Let $X = \{x_1,\dots,x_n\} \subset \mathcal{X}$ be a finite set of points. The $n \times n$ matrix $K_{XX}$ with entries $[K_{XX}]_{ij} = k(x_i,x_j)$ is called the kernel matrix of $k$ associated with $X$.&#10;&#10;\end{document}" title="IguanaTex Bitmap Display">
            <a:extLst>
              <a:ext uri="{FF2B5EF4-FFF2-40B4-BE49-F238E27FC236}">
                <a16:creationId xmlns:a16="http://schemas.microsoft.com/office/drawing/2014/main" id="{C702F535-E517-D048-B294-8418154C5468}"/>
              </a:ext>
            </a:extLst>
          </p:cNvPr>
          <p:cNvPicPr>
            <a:picLocks noChangeAspect="1"/>
          </p:cNvPicPr>
          <p:nvPr>
            <p:custDataLst>
              <p:tags r:id="rId2"/>
            </p:custDataLst>
          </p:nvPr>
        </p:nvPicPr>
        <p:blipFill>
          <a:blip r:embed="rId7"/>
          <a:stretch>
            <a:fillRect/>
          </a:stretch>
        </p:blipFill>
        <p:spPr>
          <a:xfrm>
            <a:off x="415669" y="2196388"/>
            <a:ext cx="8046720" cy="650240"/>
          </a:xfrm>
          <a:prstGeom prst="rect">
            <a:avLst/>
          </a:prstGeom>
        </p:spPr>
      </p:pic>
      <p:pic>
        <p:nvPicPr>
          <p:cNvPr id="48" name="Picture 47" descr="\documentclass{article}&#10;\usepackage{amsmath}&#10;\usepackage{amsfonts}&#10;\pagestyle{empty}&#10;&#10;\usepackage[a4paper, total={5.5in, 8in}]{geometry}&#10;&#10;\newcommand{\rknorm}[1]{\left\| #1 \right\|_\mathcal{H}}&#10;\newcommand{\rknner}[2]{\langle #1, #2 \rangle_\mathcal{H}}&#10;&#10;\begin{document}&#10;&#10;\noindent \textbf{Definition:} &#10;\textbf{(Positive-definite kernel)} A kernel function $k$ is said to be positive-definite if for any finite subset of points $X \subset \mathcal{X}$, the kernel matrix satisfies $K_{XX} \succeq 0$. If, in particular, $K_{XX} \succ 0$, then the kernel is strictly positive-definite.&#10;&#10;\end{document}" title="IguanaTex Bitmap Display">
            <a:extLst>
              <a:ext uri="{FF2B5EF4-FFF2-40B4-BE49-F238E27FC236}">
                <a16:creationId xmlns:a16="http://schemas.microsoft.com/office/drawing/2014/main" id="{7745A362-7897-CE47-BA46-D658BDCECCB4}"/>
              </a:ext>
            </a:extLst>
          </p:cNvPr>
          <p:cNvPicPr>
            <a:picLocks noChangeAspect="1"/>
          </p:cNvPicPr>
          <p:nvPr>
            <p:custDataLst>
              <p:tags r:id="rId3"/>
            </p:custDataLst>
          </p:nvPr>
        </p:nvPicPr>
        <p:blipFill>
          <a:blip r:embed="rId8"/>
          <a:stretch>
            <a:fillRect/>
          </a:stretch>
        </p:blipFill>
        <p:spPr>
          <a:xfrm>
            <a:off x="415669" y="3219351"/>
            <a:ext cx="8046720" cy="690880"/>
          </a:xfrm>
          <a:prstGeom prst="rect">
            <a:avLst/>
          </a:prstGeom>
        </p:spPr>
      </p:pic>
    </p:spTree>
    <p:extLst>
      <p:ext uri="{BB962C8B-B14F-4D97-AF65-F5344CB8AC3E}">
        <p14:creationId xmlns:p14="http://schemas.microsoft.com/office/powerpoint/2010/main" val="816439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A6C913-16BC-E44B-94A9-7E6375AD5D64}"/>
              </a:ext>
            </a:extLst>
          </p:cNvPr>
          <p:cNvPicPr>
            <a:picLocks noChangeAspect="1"/>
          </p:cNvPicPr>
          <p:nvPr/>
        </p:nvPicPr>
        <p:blipFill>
          <a:blip r:embed="rId3"/>
          <a:stretch>
            <a:fillRect/>
          </a:stretch>
        </p:blipFill>
        <p:spPr>
          <a:xfrm>
            <a:off x="1524000" y="621030"/>
            <a:ext cx="6096000" cy="3901440"/>
          </a:xfrm>
          <a:prstGeom prst="rect">
            <a:avLst/>
          </a:prstGeom>
        </p:spPr>
      </p:pic>
      <p:sp>
        <p:nvSpPr>
          <p:cNvPr id="3" name="Titre 1">
            <a:extLst>
              <a:ext uri="{FF2B5EF4-FFF2-40B4-BE49-F238E27FC236}">
                <a16:creationId xmlns:a16="http://schemas.microsoft.com/office/drawing/2014/main" id="{0BE63802-A725-4745-9126-F84428AEC7CC}"/>
              </a:ext>
            </a:extLst>
          </p:cNvPr>
          <p:cNvSpPr>
            <a:spLocks noGrp="1"/>
          </p:cNvSpPr>
          <p:nvPr>
            <p:ph type="title"/>
          </p:nvPr>
        </p:nvSpPr>
        <p:spPr>
          <a:xfrm>
            <a:off x="748275" y="79368"/>
            <a:ext cx="1918320" cy="399801"/>
          </a:xfrm>
        </p:spPr>
        <p:txBody>
          <a:bodyPr anchor="ctr">
            <a:noAutofit/>
          </a:bodyPr>
          <a:lstStyle/>
          <a:p>
            <a:pPr>
              <a:lnSpc>
                <a:spcPct val="100000"/>
              </a:lnSpc>
            </a:pPr>
            <a:r>
              <a:rPr lang="en-US" sz="2000" dirty="0"/>
              <a:t>Results</a:t>
            </a:r>
            <a:endParaRPr lang="fr-CH" sz="2000" spc="-80" dirty="0"/>
          </a:p>
        </p:txBody>
      </p:sp>
      <p:sp>
        <p:nvSpPr>
          <p:cNvPr id="5" name="Oval 4">
            <a:extLst>
              <a:ext uri="{FF2B5EF4-FFF2-40B4-BE49-F238E27FC236}">
                <a16:creationId xmlns:a16="http://schemas.microsoft.com/office/drawing/2014/main" id="{80629C5A-52F6-4441-87E4-ADC8F4E94A62}"/>
              </a:ext>
            </a:extLst>
          </p:cNvPr>
          <p:cNvSpPr/>
          <p:nvPr/>
        </p:nvSpPr>
        <p:spPr>
          <a:xfrm rot="20309424">
            <a:off x="3012793" y="3321083"/>
            <a:ext cx="376268" cy="505105"/>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385820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Conclusion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bg1">
              <a:lumMod val="65000"/>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Final remarks and future investigations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394374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Published works not discussed in this thesis</a:t>
            </a:r>
            <a:endParaRPr lang="fr-CH" sz="2000" spc="-80" dirty="0"/>
          </a:p>
        </p:txBody>
      </p:sp>
      <p:sp>
        <p:nvSpPr>
          <p:cNvPr id="26" name="TextBox 25">
            <a:extLst>
              <a:ext uri="{FF2B5EF4-FFF2-40B4-BE49-F238E27FC236}">
                <a16:creationId xmlns:a16="http://schemas.microsoft.com/office/drawing/2014/main" id="{0785BCB3-A32C-574F-92D3-F693F584FA29}"/>
              </a:ext>
            </a:extLst>
          </p:cNvPr>
          <p:cNvSpPr txBox="1"/>
          <p:nvPr/>
        </p:nvSpPr>
        <p:spPr>
          <a:xfrm>
            <a:off x="695376" y="596958"/>
            <a:ext cx="7611954" cy="4030655"/>
          </a:xfrm>
          <a:prstGeom prst="rect">
            <a:avLst/>
          </a:prstGeom>
          <a:noFill/>
        </p:spPr>
        <p:txBody>
          <a:bodyPr wrap="square">
            <a:spAutoFit/>
          </a:bodyPr>
          <a:lstStyle/>
          <a:p>
            <a:pPr marL="171450" indent="-171450" algn="just">
              <a:lnSpc>
                <a:spcPct val="150000"/>
              </a:lnSpc>
              <a:spcAft>
                <a:spcPts val="1000"/>
              </a:spcAft>
              <a:buFont typeface="Wingdings" pitchFamily="2" charset="2"/>
              <a:buChar char="Ø"/>
            </a:pPr>
            <a:r>
              <a:rPr lang="en-GB" sz="1200" dirty="0">
                <a:solidFill>
                  <a:srgbClr val="000000"/>
                </a:solidFill>
                <a:effectLst/>
                <a:latin typeface="Helvetica" pitchFamily="2" charset="0"/>
              </a:rPr>
              <a:t>Chalet, </a:t>
            </a:r>
            <a:r>
              <a:rPr lang="en-GB" sz="1200" dirty="0" err="1">
                <a:solidFill>
                  <a:srgbClr val="000000"/>
                </a:solidFill>
                <a:effectLst/>
                <a:latin typeface="Helvetica" pitchFamily="2" charset="0"/>
              </a:rPr>
              <a:t>Bujaroska</a:t>
            </a:r>
            <a:r>
              <a:rPr lang="en-GB" sz="1200" dirty="0">
                <a:solidFill>
                  <a:srgbClr val="000000"/>
                </a:solidFill>
                <a:effectLst/>
                <a:latin typeface="Helvetica" pitchFamily="2" charset="0"/>
              </a:rPr>
              <a:t>, </a:t>
            </a:r>
            <a:r>
              <a:rPr lang="en-GB" sz="1200" dirty="0" err="1">
                <a:solidFill>
                  <a:srgbClr val="000000"/>
                </a:solidFill>
                <a:effectLst/>
                <a:latin typeface="Helvetica" pitchFamily="2" charset="0"/>
              </a:rPr>
              <a:t>Germeni</a:t>
            </a:r>
            <a:r>
              <a:rPr lang="en-GB" sz="1200" dirty="0">
                <a:solidFill>
                  <a:srgbClr val="000000"/>
                </a:solidFill>
                <a:effectLst/>
                <a:latin typeface="Helvetica" pitchFamily="2" charset="0"/>
              </a:rPr>
              <a:t>, </a:t>
            </a:r>
            <a:r>
              <a:rPr lang="en-GB" sz="1200" dirty="0" err="1">
                <a:solidFill>
                  <a:srgbClr val="000000"/>
                </a:solidFill>
                <a:effectLst/>
                <a:latin typeface="Helvetica" pitchFamily="2" charset="0"/>
              </a:rPr>
              <a:t>Ghandri</a:t>
            </a:r>
            <a:r>
              <a:rPr lang="en-GB" sz="1200" dirty="0">
                <a:solidFill>
                  <a:srgbClr val="000000"/>
                </a:solidFill>
                <a:effectLst/>
                <a:latin typeface="Helvetica" pitchFamily="2" charset="0"/>
              </a:rPr>
              <a:t>, </a:t>
            </a:r>
            <a:r>
              <a:rPr lang="en-GB" sz="1200" b="1" dirty="0">
                <a:solidFill>
                  <a:srgbClr val="000000"/>
                </a:solidFill>
                <a:effectLst/>
                <a:latin typeface="Helvetica" pitchFamily="2" charset="0"/>
              </a:rPr>
              <a:t>Maddalena</a:t>
            </a:r>
            <a:r>
              <a:rPr lang="en-GB" sz="1200" dirty="0">
                <a:solidFill>
                  <a:srgbClr val="000000"/>
                </a:solidFill>
                <a:effectLst/>
                <a:latin typeface="Helvetica" pitchFamily="2" charset="0"/>
              </a:rPr>
              <a:t>, Modi, </a:t>
            </a:r>
            <a:r>
              <a:rPr lang="en-GB" sz="1200" dirty="0" err="1">
                <a:solidFill>
                  <a:srgbClr val="000000"/>
                </a:solidFill>
                <a:effectLst/>
                <a:latin typeface="Helvetica" pitchFamily="2" charset="0"/>
              </a:rPr>
              <a:t>Olopoenia</a:t>
            </a:r>
            <a:r>
              <a:rPr lang="en-GB" sz="1200" dirty="0">
                <a:solidFill>
                  <a:srgbClr val="000000"/>
                </a:solidFill>
                <a:effectLst/>
                <a:latin typeface="Helvetica" pitchFamily="2" charset="0"/>
              </a:rPr>
              <a:t>, Thompson, </a:t>
            </a:r>
            <a:r>
              <a:rPr lang="en-GB" sz="1200" dirty="0" err="1">
                <a:solidFill>
                  <a:srgbClr val="000000"/>
                </a:solidFill>
                <a:effectLst/>
                <a:latin typeface="Helvetica" pitchFamily="2" charset="0"/>
              </a:rPr>
              <a:t>Togninalli</a:t>
            </a:r>
            <a:r>
              <a:rPr lang="en-GB" sz="1200" dirty="0">
                <a:solidFill>
                  <a:srgbClr val="000000"/>
                </a:solidFill>
                <a:effectLst/>
                <a:latin typeface="Helvetica" pitchFamily="2" charset="0"/>
              </a:rPr>
              <a:t>, </a:t>
            </a:r>
            <a:r>
              <a:rPr lang="en-GB" sz="1200" dirty="0" err="1">
                <a:solidFill>
                  <a:srgbClr val="000000"/>
                </a:solidFill>
                <a:effectLst/>
                <a:latin typeface="Helvetica" pitchFamily="2" charset="0"/>
              </a:rPr>
              <a:t>Briggs.“Mapping</a:t>
            </a:r>
            <a:r>
              <a:rPr lang="en-GB" sz="1200" dirty="0">
                <a:solidFill>
                  <a:srgbClr val="000000"/>
                </a:solidFill>
                <a:effectLst/>
                <a:latin typeface="Helvetica" pitchFamily="2" charset="0"/>
              </a:rPr>
              <a:t> the insomnia severity index instrument to EQ-5D health state utilities: A United Kingdom Perspective.” </a:t>
            </a:r>
            <a:r>
              <a:rPr lang="en-GB" sz="1200" dirty="0" err="1">
                <a:solidFill>
                  <a:srgbClr val="000000"/>
                </a:solidFill>
                <a:effectLst/>
                <a:latin typeface="Helvetica" pitchFamily="2" charset="0"/>
              </a:rPr>
              <a:t>PharmacoEconomics</a:t>
            </a:r>
            <a:r>
              <a:rPr lang="en-GB" sz="1200" dirty="0">
                <a:solidFill>
                  <a:srgbClr val="000000"/>
                </a:solidFill>
                <a:effectLst/>
                <a:latin typeface="Helvetica" pitchFamily="2" charset="0"/>
              </a:rPr>
              <a:t>-Open (2023).</a:t>
            </a:r>
          </a:p>
          <a:p>
            <a:pPr marL="171450" indent="-171450" algn="just">
              <a:lnSpc>
                <a:spcPct val="150000"/>
              </a:lnSpc>
              <a:spcAft>
                <a:spcPts val="1000"/>
              </a:spcAft>
              <a:buFont typeface="Wingdings" pitchFamily="2" charset="2"/>
              <a:buChar char="Ø"/>
            </a:pPr>
            <a:r>
              <a:rPr lang="en-GB" sz="1200" dirty="0" err="1">
                <a:solidFill>
                  <a:srgbClr val="000000"/>
                </a:solidFill>
                <a:latin typeface="Helvetica" pitchFamily="2" charset="0"/>
              </a:rPr>
              <a:t>Rosolia</a:t>
            </a:r>
            <a:r>
              <a:rPr lang="en-GB" sz="1200" dirty="0">
                <a:solidFill>
                  <a:srgbClr val="000000"/>
                </a:solidFill>
                <a:latin typeface="Helvetica" pitchFamily="2" charset="0"/>
              </a:rPr>
              <a:t>, Lian, </a:t>
            </a:r>
            <a:r>
              <a:rPr lang="en-GB" sz="1200" b="1" dirty="0">
                <a:solidFill>
                  <a:srgbClr val="000000"/>
                </a:solidFill>
                <a:latin typeface="Helvetica" pitchFamily="2" charset="0"/>
              </a:rPr>
              <a:t>Maddalena</a:t>
            </a:r>
            <a:r>
              <a:rPr lang="en-GB" sz="1200" dirty="0">
                <a:solidFill>
                  <a:srgbClr val="000000"/>
                </a:solidFill>
                <a:latin typeface="Helvetica" pitchFamily="2" charset="0"/>
              </a:rPr>
              <a:t>, Ferrari-</a:t>
            </a:r>
            <a:r>
              <a:rPr lang="en-GB" sz="1200" dirty="0" err="1">
                <a:solidFill>
                  <a:srgbClr val="000000"/>
                </a:solidFill>
                <a:latin typeface="Helvetica" pitchFamily="2" charset="0"/>
              </a:rPr>
              <a:t>Trecate</a:t>
            </a:r>
            <a:r>
              <a:rPr lang="en-GB" sz="1200" dirty="0">
                <a:solidFill>
                  <a:srgbClr val="000000"/>
                </a:solidFill>
                <a:latin typeface="Helvetica" pitchFamily="2" charset="0"/>
              </a:rPr>
              <a:t>, Jones. “On the optimality and convergence properties of the iterative learning model predictive controller.” IEEE Transactions on Automatic Control (2022).</a:t>
            </a:r>
            <a:endParaRPr lang="en-GB" sz="1200" dirty="0">
              <a:solidFill>
                <a:srgbClr val="000000"/>
              </a:solidFill>
              <a:effectLst/>
              <a:latin typeface="Helvetica" pitchFamily="2" charset="0"/>
            </a:endParaRPr>
          </a:p>
          <a:p>
            <a:pPr marL="171450" indent="-171450" algn="just">
              <a:lnSpc>
                <a:spcPct val="150000"/>
              </a:lnSpc>
              <a:spcAft>
                <a:spcPts val="1000"/>
              </a:spcAft>
              <a:buFont typeface="Wingdings" pitchFamily="2" charset="2"/>
              <a:buChar char="Ø"/>
            </a:pPr>
            <a:r>
              <a:rPr lang="en-GB" sz="1200" dirty="0">
                <a:solidFill>
                  <a:srgbClr val="000000"/>
                </a:solidFill>
                <a:latin typeface="Helvetica" pitchFamily="2" charset="0"/>
              </a:rPr>
              <a:t>Chakrabarty, </a:t>
            </a:r>
            <a:r>
              <a:rPr lang="en-GB" sz="1200" b="1" dirty="0">
                <a:solidFill>
                  <a:srgbClr val="000000"/>
                </a:solidFill>
                <a:latin typeface="Helvetica" pitchFamily="2" charset="0"/>
              </a:rPr>
              <a:t>Maddalena</a:t>
            </a:r>
            <a:r>
              <a:rPr lang="en-GB" sz="1200" dirty="0">
                <a:solidFill>
                  <a:srgbClr val="000000"/>
                </a:solidFill>
                <a:latin typeface="Helvetica" pitchFamily="2" charset="0"/>
              </a:rPr>
              <a:t>, </a:t>
            </a:r>
            <a:r>
              <a:rPr lang="en-GB" sz="1200" dirty="0" err="1">
                <a:solidFill>
                  <a:srgbClr val="000000"/>
                </a:solidFill>
                <a:latin typeface="Helvetica" pitchFamily="2" charset="0"/>
              </a:rPr>
              <a:t>Qiao</a:t>
            </a:r>
            <a:r>
              <a:rPr lang="en-GB" sz="1200" dirty="0">
                <a:solidFill>
                  <a:srgbClr val="000000"/>
                </a:solidFill>
                <a:latin typeface="Helvetica" pitchFamily="2" charset="0"/>
              </a:rPr>
              <a:t>, </a:t>
            </a:r>
            <a:r>
              <a:rPr lang="en-GB" sz="1200" dirty="0" err="1">
                <a:solidFill>
                  <a:srgbClr val="000000"/>
                </a:solidFill>
                <a:latin typeface="Helvetica" pitchFamily="2" charset="0"/>
              </a:rPr>
              <a:t>Laughman</a:t>
            </a:r>
            <a:r>
              <a:rPr lang="en-GB" sz="1200" dirty="0">
                <a:solidFill>
                  <a:srgbClr val="000000"/>
                </a:solidFill>
                <a:latin typeface="Helvetica" pitchFamily="2" charset="0"/>
              </a:rPr>
              <a:t>. “Scalable Bayesian optimization for model calibration: Case study on coupled building and HVAC dynamics.” Energy and Buildings (2021).</a:t>
            </a:r>
          </a:p>
          <a:p>
            <a:pPr marL="171450" indent="-171450" algn="just">
              <a:lnSpc>
                <a:spcPct val="150000"/>
              </a:lnSpc>
              <a:spcAft>
                <a:spcPts val="1000"/>
              </a:spcAft>
              <a:buFont typeface="Wingdings" pitchFamily="2" charset="2"/>
              <a:buChar char="Ø"/>
            </a:pPr>
            <a:r>
              <a:rPr lang="en-GB" sz="1200" b="1" dirty="0">
                <a:solidFill>
                  <a:srgbClr val="000000"/>
                </a:solidFill>
                <a:latin typeface="Helvetica" pitchFamily="2" charset="0"/>
              </a:rPr>
              <a:t>Maddalena</a:t>
            </a:r>
            <a:r>
              <a:rPr lang="en-GB" sz="1200" dirty="0">
                <a:solidFill>
                  <a:srgbClr val="000000"/>
                </a:solidFill>
                <a:latin typeface="Helvetica" pitchFamily="2" charset="0"/>
              </a:rPr>
              <a:t>, Jones. “NSM converges to a k-NN regressor under loose Lipschitz estimates.” IEEE Control Systems Letters (2020).</a:t>
            </a:r>
          </a:p>
          <a:p>
            <a:pPr marL="171450" indent="-171450" algn="just">
              <a:lnSpc>
                <a:spcPct val="150000"/>
              </a:lnSpc>
              <a:spcAft>
                <a:spcPts val="1000"/>
              </a:spcAft>
              <a:buFont typeface="Wingdings" pitchFamily="2" charset="2"/>
              <a:buChar char="Ø"/>
            </a:pPr>
            <a:r>
              <a:rPr lang="en-GB" sz="1200" b="1" dirty="0">
                <a:solidFill>
                  <a:srgbClr val="000000"/>
                </a:solidFill>
                <a:latin typeface="Helvetica" pitchFamily="2" charset="0"/>
              </a:rPr>
              <a:t>Maddalena</a:t>
            </a:r>
            <a:r>
              <a:rPr lang="en-GB" sz="1200" dirty="0">
                <a:solidFill>
                  <a:srgbClr val="000000"/>
                </a:solidFill>
                <a:latin typeface="Helvetica" pitchFamily="2" charset="0"/>
              </a:rPr>
              <a:t>, Jones. “Learning non-parametric models with guarantees: A smooth Lipschitz regression approach.” IFAC-</a:t>
            </a:r>
            <a:r>
              <a:rPr lang="en-GB" sz="1200" dirty="0" err="1">
                <a:solidFill>
                  <a:srgbClr val="000000"/>
                </a:solidFill>
                <a:latin typeface="Helvetica" pitchFamily="2" charset="0"/>
              </a:rPr>
              <a:t>PapersOnLine</a:t>
            </a:r>
            <a:r>
              <a:rPr lang="en-GB" sz="1200" dirty="0">
                <a:solidFill>
                  <a:srgbClr val="000000"/>
                </a:solidFill>
                <a:latin typeface="Helvetica" pitchFamily="2" charset="0"/>
              </a:rPr>
              <a:t> (2020).</a:t>
            </a:r>
          </a:p>
          <a:p>
            <a:pPr marL="171450" indent="-171450" algn="just">
              <a:lnSpc>
                <a:spcPct val="150000"/>
              </a:lnSpc>
              <a:spcAft>
                <a:spcPts val="1000"/>
              </a:spcAft>
              <a:buFont typeface="Wingdings" pitchFamily="2" charset="2"/>
              <a:buChar char="Ø"/>
            </a:pPr>
            <a:endParaRPr lang="en-GB" sz="1200" dirty="0">
              <a:solidFill>
                <a:srgbClr val="000000"/>
              </a:solidFill>
              <a:effectLst/>
              <a:latin typeface="Helvetica" pitchFamily="2" charset="0"/>
            </a:endParaRPr>
          </a:p>
        </p:txBody>
      </p:sp>
    </p:spTree>
    <p:extLst>
      <p:ext uri="{BB962C8B-B14F-4D97-AF65-F5344CB8AC3E}">
        <p14:creationId xmlns:p14="http://schemas.microsoft.com/office/powerpoint/2010/main" val="963377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Part 4</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6">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Final remarks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1026" name="Picture 2" descr="Strong growth in ICT, electrical and electronics is opportunity to organize  | IndustriALL">
            <a:extLst>
              <a:ext uri="{FF2B5EF4-FFF2-40B4-BE49-F238E27FC236}">
                <a16:creationId xmlns:a16="http://schemas.microsoft.com/office/drawing/2014/main" id="{606A403B-3942-9B4D-A8FB-8945F2ECF0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82" t="-1" r="6446" b="3394"/>
          <a:stretch/>
        </p:blipFill>
        <p:spPr bwMode="auto">
          <a:xfrm>
            <a:off x="6001788" y="1457623"/>
            <a:ext cx="2409345" cy="1897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n HVAC guidance help prevent transmission of COVID-19? | McKinsey">
            <a:extLst>
              <a:ext uri="{FF2B5EF4-FFF2-40B4-BE49-F238E27FC236}">
                <a16:creationId xmlns:a16="http://schemas.microsoft.com/office/drawing/2014/main" id="{92B69DE6-61C6-9745-913A-15A37EFDE4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27" b="18735"/>
          <a:stretch/>
        </p:blipFill>
        <p:spPr bwMode="auto">
          <a:xfrm>
            <a:off x="3371253" y="1457622"/>
            <a:ext cx="2413100" cy="18976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815D91-3F94-0548-8D49-3F724EA0E1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0626"/>
          <a:stretch/>
        </p:blipFill>
        <p:spPr bwMode="auto">
          <a:xfrm>
            <a:off x="740718" y="1457622"/>
            <a:ext cx="2413100" cy="18976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878BAB-F71F-4B4D-B959-1953758BE280}"/>
              </a:ext>
            </a:extLst>
          </p:cNvPr>
          <p:cNvSpPr txBox="1"/>
          <p:nvPr/>
        </p:nvSpPr>
        <p:spPr>
          <a:xfrm>
            <a:off x="1050443" y="3845136"/>
            <a:ext cx="7043113" cy="342530"/>
          </a:xfrm>
          <a:prstGeom prst="rect">
            <a:avLst/>
          </a:prstGeom>
          <a:solidFill>
            <a:schemeClr val="bg1">
              <a:lumMod val="65000"/>
              <a:alpha val="13119"/>
            </a:schemeClr>
          </a:solid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Final output: 7 journal papers and 5 conference papers.</a:t>
            </a:r>
          </a:p>
        </p:txBody>
      </p:sp>
      <p:sp>
        <p:nvSpPr>
          <p:cNvPr id="10" name="TextBox 9">
            <a:extLst>
              <a:ext uri="{FF2B5EF4-FFF2-40B4-BE49-F238E27FC236}">
                <a16:creationId xmlns:a16="http://schemas.microsoft.com/office/drawing/2014/main" id="{E3B53989-D509-FB42-A2F2-ED7E1CF96516}"/>
              </a:ext>
            </a:extLst>
          </p:cNvPr>
          <p:cNvSpPr txBox="1"/>
          <p:nvPr/>
        </p:nvSpPr>
        <p:spPr>
          <a:xfrm>
            <a:off x="499584" y="1086577"/>
            <a:ext cx="2871669" cy="342530"/>
          </a:xfrm>
          <a:prstGeom prst="rect">
            <a:avLst/>
          </a:prstGeom>
          <a:no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Deterministic UQ through kernels</a:t>
            </a:r>
          </a:p>
        </p:txBody>
      </p:sp>
      <p:sp>
        <p:nvSpPr>
          <p:cNvPr id="11" name="TextBox 10">
            <a:extLst>
              <a:ext uri="{FF2B5EF4-FFF2-40B4-BE49-F238E27FC236}">
                <a16:creationId xmlns:a16="http://schemas.microsoft.com/office/drawing/2014/main" id="{A9333373-CF83-7044-8BDA-BB9665FDEB00}"/>
              </a:ext>
            </a:extLst>
          </p:cNvPr>
          <p:cNvSpPr txBox="1"/>
          <p:nvPr/>
        </p:nvSpPr>
        <p:spPr>
          <a:xfrm>
            <a:off x="3130119" y="1086612"/>
            <a:ext cx="2871669" cy="342530"/>
          </a:xfrm>
          <a:prstGeom prst="rect">
            <a:avLst/>
          </a:prstGeom>
          <a:no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ML methods for HVAC control</a:t>
            </a:r>
          </a:p>
        </p:txBody>
      </p:sp>
      <p:sp>
        <p:nvSpPr>
          <p:cNvPr id="13" name="TextBox 12">
            <a:extLst>
              <a:ext uri="{FF2B5EF4-FFF2-40B4-BE49-F238E27FC236}">
                <a16:creationId xmlns:a16="http://schemas.microsoft.com/office/drawing/2014/main" id="{506FDBC3-5F4E-1D4F-92C4-4908C76BCF62}"/>
              </a:ext>
            </a:extLst>
          </p:cNvPr>
          <p:cNvSpPr txBox="1"/>
          <p:nvPr/>
        </p:nvSpPr>
        <p:spPr>
          <a:xfrm>
            <a:off x="5760654" y="1092499"/>
            <a:ext cx="2871669" cy="342530"/>
          </a:xfrm>
          <a:prstGeom prst="rect">
            <a:avLst/>
          </a:prstGeom>
          <a:noFill/>
        </p:spPr>
        <p:txBody>
          <a:bodyPr wrap="square">
            <a:spAutoFit/>
          </a:bodyPr>
          <a:lstStyle>
            <a:defPPr>
              <a:defRPr lang="fr-FR"/>
            </a:defPPr>
            <a:lvl1pPr algn="just">
              <a:lnSpc>
                <a:spcPct val="150000"/>
              </a:lnSpc>
              <a:spcAft>
                <a:spcPts val="1000"/>
              </a:spcAft>
              <a:defRPr sz="1200" b="1">
                <a:solidFill>
                  <a:srgbClr val="000000"/>
                </a:solidFill>
                <a:latin typeface="Helvetica" pitchFamily="2" charset="0"/>
                <a:ea typeface="Helvetica Neue" panose="02000503000000020004" pitchFamily="2" charset="0"/>
                <a:cs typeface="Helvetica Neue" panose="02000503000000020004" pitchFamily="2" charset="0"/>
              </a:defRPr>
            </a:lvl1pPr>
          </a:lstStyle>
          <a:p>
            <a:pPr algn="ctr"/>
            <a:r>
              <a:rPr lang="en-GB" b="0" dirty="0"/>
              <a:t>MPC complexity reduction for ES</a:t>
            </a:r>
          </a:p>
        </p:txBody>
      </p:sp>
    </p:spTree>
    <p:extLst>
      <p:ext uri="{BB962C8B-B14F-4D97-AF65-F5344CB8AC3E}">
        <p14:creationId xmlns:p14="http://schemas.microsoft.com/office/powerpoint/2010/main" val="259703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Kernels and their RKHSs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FCC68047-70A2-B342-AF3F-0265519BF058}"/>
              </a:ext>
            </a:extLst>
          </p:cNvPr>
          <p:cNvPicPr>
            <a:picLocks noChangeAspect="1"/>
          </p:cNvPicPr>
          <p:nvPr/>
        </p:nvPicPr>
        <p:blipFill>
          <a:blip r:embed="rId3"/>
          <a:stretch>
            <a:fillRect/>
          </a:stretch>
        </p:blipFill>
        <p:spPr>
          <a:xfrm>
            <a:off x="3724099" y="3031867"/>
            <a:ext cx="1698305" cy="1698305"/>
          </a:xfrm>
          <a:prstGeom prst="rect">
            <a:avLst/>
          </a:prstGeom>
        </p:spPr>
      </p:pic>
      <p:pic>
        <p:nvPicPr>
          <p:cNvPr id="6" name="Picture 5">
            <a:extLst>
              <a:ext uri="{FF2B5EF4-FFF2-40B4-BE49-F238E27FC236}">
                <a16:creationId xmlns:a16="http://schemas.microsoft.com/office/drawing/2014/main" id="{4E06C087-7DCD-7F49-A91A-E2FB5EAD5F73}"/>
              </a:ext>
            </a:extLst>
          </p:cNvPr>
          <p:cNvPicPr>
            <a:picLocks noChangeAspect="1"/>
          </p:cNvPicPr>
          <p:nvPr/>
        </p:nvPicPr>
        <p:blipFill>
          <a:blip r:embed="rId4"/>
          <a:stretch>
            <a:fillRect/>
          </a:stretch>
        </p:blipFill>
        <p:spPr>
          <a:xfrm>
            <a:off x="5712485" y="3031867"/>
            <a:ext cx="1698305" cy="1698305"/>
          </a:xfrm>
          <a:prstGeom prst="rect">
            <a:avLst/>
          </a:prstGeom>
        </p:spPr>
      </p:pic>
      <p:pic>
        <p:nvPicPr>
          <p:cNvPr id="8" name="Picture 7">
            <a:extLst>
              <a:ext uri="{FF2B5EF4-FFF2-40B4-BE49-F238E27FC236}">
                <a16:creationId xmlns:a16="http://schemas.microsoft.com/office/drawing/2014/main" id="{3E3ED7F2-7507-D74D-B9F1-0B9E05B7926D}"/>
              </a:ext>
            </a:extLst>
          </p:cNvPr>
          <p:cNvPicPr>
            <a:picLocks noChangeAspect="1"/>
          </p:cNvPicPr>
          <p:nvPr/>
        </p:nvPicPr>
        <p:blipFill>
          <a:blip r:embed="rId5"/>
          <a:stretch>
            <a:fillRect/>
          </a:stretch>
        </p:blipFill>
        <p:spPr>
          <a:xfrm>
            <a:off x="5712485" y="1192085"/>
            <a:ext cx="1698305" cy="1698305"/>
          </a:xfrm>
          <a:prstGeom prst="rect">
            <a:avLst/>
          </a:prstGeom>
        </p:spPr>
      </p:pic>
      <p:pic>
        <p:nvPicPr>
          <p:cNvPr id="10" name="Picture 9">
            <a:extLst>
              <a:ext uri="{FF2B5EF4-FFF2-40B4-BE49-F238E27FC236}">
                <a16:creationId xmlns:a16="http://schemas.microsoft.com/office/drawing/2014/main" id="{25A172C8-3264-CA4A-8AD8-5E8E506EC5FA}"/>
              </a:ext>
            </a:extLst>
          </p:cNvPr>
          <p:cNvPicPr>
            <a:picLocks noChangeAspect="1"/>
          </p:cNvPicPr>
          <p:nvPr/>
        </p:nvPicPr>
        <p:blipFill>
          <a:blip r:embed="rId6"/>
          <a:stretch>
            <a:fillRect/>
          </a:stretch>
        </p:blipFill>
        <p:spPr>
          <a:xfrm>
            <a:off x="1735713" y="1192085"/>
            <a:ext cx="1698305" cy="1698305"/>
          </a:xfrm>
          <a:prstGeom prst="rect">
            <a:avLst/>
          </a:prstGeom>
        </p:spPr>
      </p:pic>
      <p:pic>
        <p:nvPicPr>
          <p:cNvPr id="15" name="Picture 14">
            <a:extLst>
              <a:ext uri="{FF2B5EF4-FFF2-40B4-BE49-F238E27FC236}">
                <a16:creationId xmlns:a16="http://schemas.microsoft.com/office/drawing/2014/main" id="{0BA19554-1047-524A-8D27-C923B35DEE55}"/>
              </a:ext>
            </a:extLst>
          </p:cNvPr>
          <p:cNvPicPr>
            <a:picLocks noChangeAspect="1"/>
          </p:cNvPicPr>
          <p:nvPr/>
        </p:nvPicPr>
        <p:blipFill>
          <a:blip r:embed="rId7"/>
          <a:stretch>
            <a:fillRect/>
          </a:stretch>
        </p:blipFill>
        <p:spPr>
          <a:xfrm>
            <a:off x="1735712" y="3031867"/>
            <a:ext cx="1698305" cy="1698305"/>
          </a:xfrm>
          <a:prstGeom prst="rect">
            <a:avLst/>
          </a:prstGeom>
        </p:spPr>
      </p:pic>
      <p:pic>
        <p:nvPicPr>
          <p:cNvPr id="17" name="Picture 16">
            <a:extLst>
              <a:ext uri="{FF2B5EF4-FFF2-40B4-BE49-F238E27FC236}">
                <a16:creationId xmlns:a16="http://schemas.microsoft.com/office/drawing/2014/main" id="{E26C726D-79B9-504D-924F-C20AF0F7EE93}"/>
              </a:ext>
            </a:extLst>
          </p:cNvPr>
          <p:cNvPicPr>
            <a:picLocks noChangeAspect="1"/>
          </p:cNvPicPr>
          <p:nvPr/>
        </p:nvPicPr>
        <p:blipFill>
          <a:blip r:embed="rId8"/>
          <a:stretch>
            <a:fillRect/>
          </a:stretch>
        </p:blipFill>
        <p:spPr>
          <a:xfrm>
            <a:off x="3724099" y="1192085"/>
            <a:ext cx="1698305" cy="1698305"/>
          </a:xfrm>
          <a:prstGeom prst="rect">
            <a:avLst/>
          </a:prstGeom>
        </p:spPr>
      </p:pic>
    </p:spTree>
    <p:extLst>
      <p:ext uri="{BB962C8B-B14F-4D97-AF65-F5344CB8AC3E}">
        <p14:creationId xmlns:p14="http://schemas.microsoft.com/office/powerpoint/2010/main" val="19523011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Kernels and their RKHSs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6" name="Picture 5" descr="\documentclass{article}&#10;\usepackage{amsmath}&#10;\usepackage{amsfonts}&#10;&#10;\usepackage[a4paper, total={5.5in, 8in}]{geometry}&#10;&#10;\pagestyle{empty}&#10;&#10;\newcommand{\rknorm}[1]{\left\| #1 \right\|_\mathcal{H}}&#10;\newcommand{\rknner}[2]{\langle #1, #2 \rangle_\mathcal{H}}&#10;&#10;\begin{document}&#10;&#10;\noindent \textbf{Proposition:} &#10;&#9;\textbf{(PD kernels have feature maps)} &#10;&#9;Let $k:\mathcal{X} \times \mathcal{X} \rightarrow \mathbb{R} $ be a positive-definite kernel. Then there exists a Hilbert space $\mathbb{H}$ endowed with an inner product $\langle \cdot,\cdot \rangle_\mathbb{H}$ and a mapping $\Phi :  \mathcal{X} \rightarrow \mathbb{H}$ such that &#10;&#9;\begin{equation}&#10;&#9;&#9;k(x,x') = \langle \Phi(x),\Phi(x') \rangle_\mathbb{H} \nonumber&#10;&#9;\end{equation}&#10;&#9;holds for any $x,x' \in \mathcal{X}$. $\Phi$ is known as a feature map from $\mathcal{X}$ to $\mathbb{H}$.&#10;&#10;\end{document}" title="IguanaTex Bitmap Display">
            <a:extLst>
              <a:ext uri="{FF2B5EF4-FFF2-40B4-BE49-F238E27FC236}">
                <a16:creationId xmlns:a16="http://schemas.microsoft.com/office/drawing/2014/main" id="{87284E2B-BA11-7445-A87E-EC9BC1A59D3A}"/>
              </a:ext>
            </a:extLst>
          </p:cNvPr>
          <p:cNvPicPr>
            <a:picLocks noChangeAspect="1"/>
          </p:cNvPicPr>
          <p:nvPr>
            <p:custDataLst>
              <p:tags r:id="rId1"/>
            </p:custDataLst>
          </p:nvPr>
        </p:nvPicPr>
        <p:blipFill>
          <a:blip r:embed="rId5"/>
          <a:stretch>
            <a:fillRect/>
          </a:stretch>
        </p:blipFill>
        <p:spPr>
          <a:xfrm>
            <a:off x="415669" y="1173425"/>
            <a:ext cx="8046720" cy="1584960"/>
          </a:xfrm>
          <a:prstGeom prst="rect">
            <a:avLst/>
          </a:prstGeom>
        </p:spPr>
      </p:pic>
      <p:pic>
        <p:nvPicPr>
          <p:cNvPr id="8" name="Picture 7" descr="\documentclass{article}&#10;\usepackage{amsmath}&#10;\usepackage{amsfonts}&#10;&#10;\usepackage[a4paper, total={5.5in, 8in}]{geometry}&#10;&#10;\pagestyle{empty}&#10;&#10;\newcommand{\rknorm}[1]{\left\| #1 \right\|_\mathcal{H}}&#10;\newcommand{\rknner}[2]{\langle #1, #2 \rangle_\mathcal{H}}&#10;&#10;\begin{document}&#10;&#10;\noindent \textbf{Definition:} &#10;&#9;\textbf{(Reproducing kernel Hilbert space)} &#10;&#9;Let $\mathcal{X} \neq \emptyset$ and $\mathbb{R}^\mathcal{X}$ the set of functions mapping $\mathcal{X}$ to $\mathbb{R}$. The subset $\mathcal{H} \subset \mathbb{R}^\mathcal{X}$ is called a RKHS if it is a Hilbert space and if $\forall x \in \mathcal{X}$ the evaluation functionals&#10;&#9;\begin{equation}&#10;&#9;&#9;L_x: \mathcal{H} \rightarrow \mathbb{R}, \; L_x(f) \mapsto f(x), \ \forall f\in \mathcal{H} \nonumber&#10;&#9;\end{equation}&#10;&#9;are bounded.&#10;\end{document}" title="IguanaTex Bitmap Display">
            <a:extLst>
              <a:ext uri="{FF2B5EF4-FFF2-40B4-BE49-F238E27FC236}">
                <a16:creationId xmlns:a16="http://schemas.microsoft.com/office/drawing/2014/main" id="{8F7E7ACE-2D23-F747-9D6F-8E25384FC55B}"/>
              </a:ext>
            </a:extLst>
          </p:cNvPr>
          <p:cNvPicPr>
            <a:picLocks noChangeAspect="1"/>
          </p:cNvPicPr>
          <p:nvPr>
            <p:custDataLst>
              <p:tags r:id="rId2"/>
            </p:custDataLst>
          </p:nvPr>
        </p:nvPicPr>
        <p:blipFill>
          <a:blip r:embed="rId6"/>
          <a:stretch>
            <a:fillRect/>
          </a:stretch>
        </p:blipFill>
        <p:spPr>
          <a:xfrm>
            <a:off x="415669" y="3064189"/>
            <a:ext cx="8046720" cy="1564640"/>
          </a:xfrm>
          <a:prstGeom prst="rect">
            <a:avLst/>
          </a:prstGeom>
        </p:spPr>
      </p:pic>
      <p:sp>
        <p:nvSpPr>
          <p:cNvPr id="10" name="Cloud 9">
            <a:extLst>
              <a:ext uri="{FF2B5EF4-FFF2-40B4-BE49-F238E27FC236}">
                <a16:creationId xmlns:a16="http://schemas.microsoft.com/office/drawing/2014/main" id="{D8B58556-85D0-F147-8B18-3BC1C2F0A187}"/>
              </a:ext>
            </a:extLst>
          </p:cNvPr>
          <p:cNvSpPr/>
          <p:nvPr/>
        </p:nvSpPr>
        <p:spPr>
          <a:xfrm>
            <a:off x="6682153" y="2044448"/>
            <a:ext cx="989763" cy="577893"/>
          </a:xfrm>
          <a:prstGeom prst="cloud">
            <a:avLst/>
          </a:prstGeom>
          <a:solidFill>
            <a:schemeClr val="accent1">
              <a:alpha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050" dirty="0"/>
              <a:t>Not unique!</a:t>
            </a:r>
          </a:p>
        </p:txBody>
      </p:sp>
      <p:sp>
        <p:nvSpPr>
          <p:cNvPr id="17" name="Cloud 16">
            <a:extLst>
              <a:ext uri="{FF2B5EF4-FFF2-40B4-BE49-F238E27FC236}">
                <a16:creationId xmlns:a16="http://schemas.microsoft.com/office/drawing/2014/main" id="{39B84BB0-59A0-354D-B50A-5BF6CD993D05}"/>
              </a:ext>
            </a:extLst>
          </p:cNvPr>
          <p:cNvSpPr/>
          <p:nvPr/>
        </p:nvSpPr>
        <p:spPr>
          <a:xfrm>
            <a:off x="6682153" y="3895019"/>
            <a:ext cx="989763" cy="577893"/>
          </a:xfrm>
          <a:prstGeom prst="cloud">
            <a:avLst/>
          </a:prstGeom>
          <a:solidFill>
            <a:schemeClr val="accent1">
              <a:alpha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1050" dirty="0"/>
              <a:t>Unique!</a:t>
            </a:r>
          </a:p>
        </p:txBody>
      </p:sp>
    </p:spTree>
    <p:extLst>
      <p:ext uri="{BB962C8B-B14F-4D97-AF65-F5344CB8AC3E}">
        <p14:creationId xmlns:p14="http://schemas.microsoft.com/office/powerpoint/2010/main" val="39846374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8275" y="79368"/>
            <a:ext cx="4353496" cy="399801"/>
          </a:xfrm>
        </p:spPr>
        <p:txBody>
          <a:bodyPr anchor="ctr">
            <a:noAutofit/>
          </a:bodyPr>
          <a:lstStyle/>
          <a:p>
            <a:pPr>
              <a:lnSpc>
                <a:spcPct val="100000"/>
              </a:lnSpc>
            </a:pPr>
            <a:r>
              <a:rPr lang="en-US" sz="2000" dirty="0"/>
              <a:t>Introduction</a:t>
            </a:r>
            <a:endParaRPr lang="fr-CH" sz="2000" spc="-80" dirty="0"/>
          </a:p>
        </p:txBody>
      </p:sp>
      <p:sp>
        <p:nvSpPr>
          <p:cNvPr id="12" name="TextBox 11">
            <a:extLst>
              <a:ext uri="{FF2B5EF4-FFF2-40B4-BE49-F238E27FC236}">
                <a16:creationId xmlns:a16="http://schemas.microsoft.com/office/drawing/2014/main" id="{DF878CB4-2D43-F14C-A8B2-BDC8469DE2AD}"/>
              </a:ext>
            </a:extLst>
          </p:cNvPr>
          <p:cNvSpPr txBox="1"/>
          <p:nvPr/>
        </p:nvSpPr>
        <p:spPr>
          <a:xfrm>
            <a:off x="415669" y="611640"/>
            <a:ext cx="8312662" cy="342466"/>
          </a:xfrm>
          <a:prstGeom prst="rect">
            <a:avLst/>
          </a:prstGeom>
          <a:solidFill>
            <a:schemeClr val="accent1">
              <a:alpha val="13119"/>
            </a:schemeClr>
          </a:solidFill>
        </p:spPr>
        <p:txBody>
          <a:bodyPr wrap="square" anchor="ctr">
            <a:spAutoFit/>
          </a:bodyPr>
          <a:lstStyle/>
          <a:p>
            <a:pPr algn="just">
              <a:lnSpc>
                <a:spcPct val="150000"/>
              </a:lnSpc>
              <a:spcAft>
                <a:spcPts val="1000"/>
              </a:spcAft>
            </a:pPr>
            <a:r>
              <a:rPr lang="en-GB" sz="1200" b="1" dirty="0">
                <a:solidFill>
                  <a:srgbClr val="000000"/>
                </a:solidFill>
                <a:latin typeface="Helvetica" pitchFamily="2" charset="0"/>
                <a:ea typeface="Helvetica Neue" panose="02000503000000020004" pitchFamily="2" charset="0"/>
                <a:cs typeface="Helvetica Neue" panose="02000503000000020004" pitchFamily="2" charset="0"/>
              </a:rPr>
              <a:t>Kernels and their RKHSs</a:t>
            </a:r>
            <a:endParaRPr lang="en-GB" sz="1200" dirty="0">
              <a:solidFill>
                <a:srgbClr val="000000"/>
              </a:solidFill>
              <a:latin typeface="Helvetica" pitchFamily="2" charset="0"/>
              <a:ea typeface="Helvetica Neue" panose="02000503000000020004" pitchFamily="2" charset="0"/>
              <a:cs typeface="Helvetica Neue" panose="02000503000000020004" pitchFamily="2" charset="0"/>
            </a:endParaRPr>
          </a:p>
        </p:txBody>
      </p:sp>
      <p:pic>
        <p:nvPicPr>
          <p:cNvPr id="7" name="Picture 6" descr="\documentclass{article}&#10;\usepackage{amsmath}&#10;\usepackage{amsfonts}&#10;&#10;\usepackage[a4paper, total={5.5in, 8in}]{geometry}&#10;&#10;\pagestyle{empty}&#10;&#10;\newcommand{\rknorm}[1]{\left\| #1 \right\|_\mathcal{H}}&#10;\newcommand{\rkhs}{\mathcal{H}}&#10;\newcommand{\rknner}[2]{\langle #1, #2 \rangle_\mathcal{H}}&#10;&#10;\begin{document}&#10;&#10;\noindent &#10;\begin{align}&#10;\rkhs_0 :=&amp; \; \text{span} \, \{ k(x,\cdot) \, | \, x \in \mathcal{X} \} \nonumber \\&#10; &#9;=&amp;  \; \left\{ \sum_{i=1}^n c_i \, k(x_i,\cdot) \, | \, n \in \mathbb{N}, c_i \in \mathbb{R}, x_i \in \mathcal{X} \right\} \nonumber&#10;\end{align}&#10;&#10;\end{document}" title="IguanaTex Bitmap Display">
            <a:extLst>
              <a:ext uri="{FF2B5EF4-FFF2-40B4-BE49-F238E27FC236}">
                <a16:creationId xmlns:a16="http://schemas.microsoft.com/office/drawing/2014/main" id="{58E49AAC-BE02-3B45-9044-3D8797909C42}"/>
              </a:ext>
            </a:extLst>
          </p:cNvPr>
          <p:cNvPicPr>
            <a:picLocks noChangeAspect="1"/>
          </p:cNvPicPr>
          <p:nvPr>
            <p:custDataLst>
              <p:tags r:id="rId1"/>
            </p:custDataLst>
          </p:nvPr>
        </p:nvPicPr>
        <p:blipFill>
          <a:blip r:embed="rId6"/>
          <a:stretch>
            <a:fillRect/>
          </a:stretch>
        </p:blipFill>
        <p:spPr>
          <a:xfrm>
            <a:off x="409976" y="1458793"/>
            <a:ext cx="4003040" cy="914400"/>
          </a:xfrm>
          <a:prstGeom prst="rect">
            <a:avLst/>
          </a:prstGeom>
        </p:spPr>
      </p:pic>
      <p:pic>
        <p:nvPicPr>
          <p:cNvPr id="11" name="Picture 10" descr="\documentclass{article}&#10;\usepackage{amsmath}&#10;\usepackage{amsfonts}&#10;&#10;\usepackage[a4paper, total={5.5in, 8in}]{geometry}&#10;&#10;\pagestyle{empty}&#10;&#10;\newcommand{\rknorm}[1]{\left\| #1 \right\|_\mathcal{H}}&#10;\newcommand{\rkhs}{\mathcal{H}}&#10;\newcommand{\rknner}[2]{\langle #1, #2 \rangle_\mathcal{H}}&#10;&#10;\begin{document}&#10;&#10;\noindent &#10;$&#9;\mathcal{H} := \text{clos} \, \mathcal{H}_0 \nonumber$&#10;\end{document}" title="IguanaTex Bitmap Display">
            <a:extLst>
              <a:ext uri="{FF2B5EF4-FFF2-40B4-BE49-F238E27FC236}">
                <a16:creationId xmlns:a16="http://schemas.microsoft.com/office/drawing/2014/main" id="{9A8591F5-612D-4E48-83EB-9B3F391AD2E0}"/>
              </a:ext>
            </a:extLst>
          </p:cNvPr>
          <p:cNvPicPr>
            <a:picLocks noChangeAspect="1"/>
          </p:cNvPicPr>
          <p:nvPr>
            <p:custDataLst>
              <p:tags r:id="rId2"/>
            </p:custDataLst>
          </p:nvPr>
        </p:nvPicPr>
        <p:blipFill>
          <a:blip r:embed="rId7"/>
          <a:stretch>
            <a:fillRect/>
          </a:stretch>
        </p:blipFill>
        <p:spPr>
          <a:xfrm>
            <a:off x="409976" y="2781542"/>
            <a:ext cx="1117600" cy="182880"/>
          </a:xfrm>
          <a:prstGeom prst="rect">
            <a:avLst/>
          </a:prstGeom>
        </p:spPr>
      </p:pic>
      <p:pic>
        <p:nvPicPr>
          <p:cNvPr id="19" name="Picture 18" descr="\documentclass{article}&#10;\usepackage{amsmath}&#10;\usepackage{amsfonts}&#10;&#10;\usepackage[a4paper, total={3in, 8in}]{geometry}&#10;&#10;\pagestyle{empty}&#10;&#10;\newcommand{\rknorm}[1]{\left\| #1 \right\|_\mathcal{H}}&#10;\newcommand{\rkhs}{\mathcal{H}}&#10;\newcommand{\rknner}[2]{\langle #1, #2 \rangle_\mathcal{H}}&#10;&#10;\begin{document}&#10;&#10;\noindent $\langle f,g\rangle_{\mathcal{H}_0} := \sum_{i=1}^n \sum_{j=1}^m a_i b_i k(x_i,x_j)$ for members $f,g \in \mathcal{H}_0, f=\sum_{i=1}^n a_i \, k(x_i,\cdot), g=\sum_{j=1}^m b_j \, k(x_j,\cdot) $&#13;&#10;&#10;\end{document}" title="IguanaTex Bitmap Display">
            <a:extLst>
              <a:ext uri="{FF2B5EF4-FFF2-40B4-BE49-F238E27FC236}">
                <a16:creationId xmlns:a16="http://schemas.microsoft.com/office/drawing/2014/main" id="{7F596A1C-2111-3042-ABED-0D47E6E815A4}"/>
              </a:ext>
            </a:extLst>
          </p:cNvPr>
          <p:cNvPicPr>
            <a:picLocks noChangeAspect="1"/>
          </p:cNvPicPr>
          <p:nvPr>
            <p:custDataLst>
              <p:tags r:id="rId3"/>
            </p:custDataLst>
          </p:nvPr>
        </p:nvPicPr>
        <p:blipFill>
          <a:blip r:embed="rId8"/>
          <a:stretch>
            <a:fillRect/>
          </a:stretch>
        </p:blipFill>
        <p:spPr>
          <a:xfrm>
            <a:off x="409976" y="3758112"/>
            <a:ext cx="4409440" cy="528320"/>
          </a:xfrm>
          <a:prstGeom prst="rect">
            <a:avLst/>
          </a:prstGeom>
        </p:spPr>
      </p:pic>
      <p:sp>
        <p:nvSpPr>
          <p:cNvPr id="20" name="TextBox 19">
            <a:extLst>
              <a:ext uri="{FF2B5EF4-FFF2-40B4-BE49-F238E27FC236}">
                <a16:creationId xmlns:a16="http://schemas.microsoft.com/office/drawing/2014/main" id="{AFFB59AA-C74F-504B-BB13-1E60F6FFA8CA}"/>
              </a:ext>
            </a:extLst>
          </p:cNvPr>
          <p:cNvSpPr txBox="1"/>
          <p:nvPr/>
        </p:nvSpPr>
        <p:spPr>
          <a:xfrm>
            <a:off x="330259" y="4392589"/>
            <a:ext cx="6125808" cy="461665"/>
          </a:xfrm>
          <a:prstGeom prst="rect">
            <a:avLst/>
          </a:prstGeom>
          <a:no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More rigorously, a consistent and valid inner-product has to be defined on the superset. </a:t>
            </a:r>
            <a:br>
              <a:rPr lang="en-GB" sz="1200" dirty="0">
                <a:solidFill>
                  <a:srgbClr val="000000"/>
                </a:solidFill>
                <a:latin typeface="Helvetica" pitchFamily="2" charset="0"/>
                <a:ea typeface="Helvetica Neue" panose="02000503000000020004" pitchFamily="2" charset="0"/>
                <a:cs typeface="Helvetica Neue" panose="02000503000000020004" pitchFamily="2" charset="0"/>
              </a:rPr>
            </a:b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Also, the closure of a set is always closed.</a:t>
            </a:r>
          </a:p>
        </p:txBody>
      </p:sp>
      <p:sp>
        <p:nvSpPr>
          <p:cNvPr id="21" name="TextBox 20">
            <a:extLst>
              <a:ext uri="{FF2B5EF4-FFF2-40B4-BE49-F238E27FC236}">
                <a16:creationId xmlns:a16="http://schemas.microsoft.com/office/drawing/2014/main" id="{4E0E8E23-0BFF-EA4C-84C4-A63DC7F364A3}"/>
              </a:ext>
            </a:extLst>
          </p:cNvPr>
          <p:cNvSpPr txBox="1"/>
          <p:nvPr/>
        </p:nvSpPr>
        <p:spPr>
          <a:xfrm>
            <a:off x="330258" y="3418283"/>
            <a:ext cx="8642920" cy="276999"/>
          </a:xfrm>
          <a:prstGeom prst="rect">
            <a:avLst/>
          </a:prstGeom>
          <a:no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 inner-product is defined as</a:t>
            </a:r>
          </a:p>
        </p:txBody>
      </p:sp>
      <p:sp>
        <p:nvSpPr>
          <p:cNvPr id="22" name="TextBox 21">
            <a:extLst>
              <a:ext uri="{FF2B5EF4-FFF2-40B4-BE49-F238E27FC236}">
                <a16:creationId xmlns:a16="http://schemas.microsoft.com/office/drawing/2014/main" id="{D52B1C07-1D87-7B4B-A49D-208D1C2C2E84}"/>
              </a:ext>
            </a:extLst>
          </p:cNvPr>
          <p:cNvSpPr txBox="1"/>
          <p:nvPr/>
        </p:nvSpPr>
        <p:spPr>
          <a:xfrm>
            <a:off x="330258" y="1121228"/>
            <a:ext cx="8642920" cy="276999"/>
          </a:xfrm>
          <a:prstGeom prst="rect">
            <a:avLst/>
          </a:prstGeom>
          <a:no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Pre-Hilbert space</a:t>
            </a:r>
          </a:p>
        </p:txBody>
      </p:sp>
      <p:sp>
        <p:nvSpPr>
          <p:cNvPr id="23" name="TextBox 22">
            <a:extLst>
              <a:ext uri="{FF2B5EF4-FFF2-40B4-BE49-F238E27FC236}">
                <a16:creationId xmlns:a16="http://schemas.microsoft.com/office/drawing/2014/main" id="{D090C18B-55F4-CE42-8962-56C866E926F3}"/>
              </a:ext>
            </a:extLst>
          </p:cNvPr>
          <p:cNvSpPr txBox="1"/>
          <p:nvPr/>
        </p:nvSpPr>
        <p:spPr>
          <a:xfrm>
            <a:off x="330258" y="2443977"/>
            <a:ext cx="8642920" cy="276999"/>
          </a:xfrm>
          <a:prstGeom prst="rect">
            <a:avLst/>
          </a:prstGeom>
          <a:noFill/>
        </p:spPr>
        <p:txBody>
          <a:bodyPr wrap="square" anchor="ctr">
            <a:spAutoFit/>
          </a:bodyPr>
          <a:lstStyle/>
          <a:p>
            <a:pPr algn="just">
              <a:spcAft>
                <a:spcPts val="1000"/>
              </a:spcAft>
            </a:pPr>
            <a:r>
              <a:rPr lang="en-GB" sz="1200" dirty="0">
                <a:solidFill>
                  <a:srgbClr val="000000"/>
                </a:solidFill>
                <a:latin typeface="Helvetica" pitchFamily="2" charset="0"/>
                <a:ea typeface="Helvetica Neue" panose="02000503000000020004" pitchFamily="2" charset="0"/>
                <a:cs typeface="Helvetica Neue" panose="02000503000000020004" pitchFamily="2" charset="0"/>
              </a:rPr>
              <a:t>The actual Hilbert space</a:t>
            </a:r>
          </a:p>
        </p:txBody>
      </p:sp>
    </p:spTree>
    <p:extLst>
      <p:ext uri="{BB962C8B-B14F-4D97-AF65-F5344CB8AC3E}">
        <p14:creationId xmlns:p14="http://schemas.microsoft.com/office/powerpoint/2010/main" val="26950476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
  <p:tag name="ORIGINALWIDTH" val="396"/>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Definition:} &#10;\textbf{(Kernel)} Given an arbitrary non-empty set $\mathcal{X}$, a kernel is a symmetric function of the form &#10;$$k: \mathcal{X} \times \mathcal{X} \rightarrow \mathbb{R}$$&#10;&#10;&#10;\end{document}"/>
  <p:tag name="IGUANATEXSIZE" val="16"/>
  <p:tag name="IGUANATEXCURSOR" val="68"/>
  <p:tag name="TRANSPARENCY" val="True"/>
  <p:tag name="LATEXENGINEID" val="0"/>
  <p:tag name="TEMPFOLDER" val="/private/var/folders/2z/914s0zm54gdc2_dx_qkjycm80000gp/T/com.microsoft.Powerpoint/TemporaryItems/"/>
  <p:tag name="LATEXFORMHEIGHT" val="426.65"/>
  <p:tag name="LATEXFORMWIDTH" val="513.35"/>
  <p:tag name="LATEXFORMWRAP" val="Fals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8"/>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y_i = f^\star(x_i) + \delta_i$$&#10;\end{document}"/>
  <p:tag name="IGUANATEXSIZE" val="16"/>
  <p:tag name="IGUANATEXCURSOR" val="31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3"/>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0"/>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delta_i| \leq \bar\delta$$&#10;\end{document}"/>
  <p:tag name="IGUANATEXSIZE" val="16"/>
  <p:tag name="IGUANATEXCURSOR" val="29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3"/>
  <p:tag name="ORIGINALWIDTH" val="396"/>
  <p:tag name="OUTPUTTYPE" val="PDF"/>
  <p:tag name="IGUANATEXVERSION" val="160"/>
  <p:tag name="LATEXADDIN" val="\documentclass{article}&#10;\usepackage{amsmath}&#10;\usepackage{amsfonts}&#10;&#10;\usepackage[a4paper, total={5.5in, 8in}]{geometry}&#10;&#10;\pagestyle{empty}&#10;&#10;\newcommand{\rknorm}[1]{\left\| #1 \right\|_\mathcal{H}}&#10;\newcommand{\rkhs}[0]{\mathcal{H}}&#10;\newcommand{\rknner}[2]{\langle #1, #2 \rangle_\mathcal{H}}&#10;&#10;\begin{document}&#10;&#10;\noindent \textbf{Proposition:} &#10;&#9;\textbf{(Noise-free error-bounds for MNI interpolants)} &#10;&#9;Let $k$ be SPD, $\mathcal{X}$ be compact and $f^\star \in \rkhs$, $\rknorm{f^\star} \leq \Gamma$.&#10;&#9;Also, let $\bar \delta = 0$. Let $s$ be the minimum-norm interpolant $s(x)=\alpha^\top K_{Xx}, \alpha = y^\top K_{XX}^{-1}$. Then, for any $x \in \mathcal{X}$&#13;&#10;&#9;\begin{equation}&#10;&#9;\left|s(x) - f^\star(x)\right| \leq P_X(x) \sqrt{\Gamma^2 - \rknorm{s}^2} \nonumber&#13;&#10;&#9;\end{equation}&#10;where $P_X(x) = \sqrt{k(x,x) - K_{xX}K_{XX}^{-1} K_{Xx}}$.&#13;&#10;&#10;\end{document}"/>
  <p:tag name="IGUANATEXSIZE" val="16"/>
  <p:tag name="IGUANATEXCURSOR" val="839"/>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24"/>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The measurement model}&#10;\end{document}"/>
  <p:tag name="IGUANATEXSIZE" val="16"/>
  <p:tag name="IGUANATEXCURSOR" val="31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51"/>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y_i)\}_{i=1}^d$$&#10;\end{document}"/>
  <p:tag name="IGUANATEXSIZE" val="16"/>
  <p:tag name="IGUANATEXCURSOR" val="30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8"/>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y_i = f^\star(x_i) + \delta_i$$&#10;\end{document}"/>
  <p:tag name="IGUANATEXSIZE" val="16"/>
  <p:tag name="IGUANATEXCURSOR" val="31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3"/>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0"/>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delta_i| \leq \bar\delta$$&#10;\end{document}"/>
  <p:tag name="IGUANATEXSIZE" val="16"/>
  <p:tag name="IGUANATEXCURSOR" val="29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2"/>
  <p:tag name="ORIGINALWIDTH" val="396"/>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rkhs}[0]{\mathcal{H}}&#10;\newcommand{\rknner}[2]{\langle #1, #2 \rangle_\mathcal{H}}&#10;&#10;\begin{document}&#10;&#10;\noindent \textbf{Proposition:} &#10;&#9;\textbf{(Error-bounds for general kernel models)} &#10;&#9;Let $k$ be SPD, $\mathcal{X}$ be compact and $f^\star \in \rkhs$, $\rknorm{f^\star} \leq \Gamma$.&#10;&#9;Also, let $\bar \delta \geq 0$. Let $s$ be a given nominal model $s(x)=\alpha^\top K_{Xx}, \alpha \in \mathbb{R}^d$. Then, for any $x \in \mathcal{X}$&#9;\begin{equation}&#10;&#9;&#9;\vert s(x) - f^\star(x) \vert \leq  P_X(x) \, \sqrt{ \Gamma^2 + \Delta } + \bar{\delta} \, \onenorm{K_{XX}^{-1}K_{Xx}} + \, \vert \tilde{s}(x) - s(x) \vert&#10; \nonumber&#13;&#10;&#9;\end{equation}&#10;&#9;where $\tilde{s}(x) = y^\top K_{XX}^{-1} K_{Xx}$ and $\Delta = \min_{\nu \in \mathbb{R}^d} \left\{ \frac{1}{4}\nu^\top K_{XX}\nu + \nu^\top y + \bar{\delta} \onenorm{\nu}\right\}$.&#10;\end{document}"/>
  <p:tag name="IGUANATEXSIZE" val="16"/>
  <p:tag name="IGUANATEXCURSOR" val="107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
  <p:tag name="ORIGINALWIDTH" val="396"/>
  <p:tag name="OUTPUTTYPE" val="PDF"/>
  <p:tag name="IGUANATEXVERSION" val="160"/>
  <p:tag name="LATEXADDIN" val="\documentclass{article}&#10;\usepackage{amsmath}&#10;\usepackage{amsfonts}&#10;\pagestyle{empty}&#10;&#10;\usepackage[a4paper, total={5.5in, 8in}]{geometry}&#10;&#10;\newcommand{\rknorm}[1]{\left\| #1 \right\|_\mathcal{H}}&#10;\newcommand{\rknner}[2]{\langle #1, #2 \rangle_\mathcal{H}}&#10;&#10;\begin{document}&#10;&#10;\noindent \textbf{Definition:} &#10;\textbf{(Kernel matrix)} Let $X = \{x_1,\dots,x_n\} \subset \mathcal{X}$ be a finite set of points. The $n \times n$ matrix $K_{XX}$ with entries $[K_{XX}]_{ij} = k(x_i,x_j)$ is called the kernel matrix of $k$ associated with $X$.&#10;&#10;\end{document}"/>
  <p:tag name="IGUANATEXSIZE" val="16"/>
  <p:tag name="IGUANATEXCURSOR" val="136"/>
  <p:tag name="TRANSPARENCY" val="True"/>
  <p:tag name="LATEXENGINEID" val="0"/>
  <p:tag name="TEMPFOLDER" val="/private/var/folders/2z/914s0zm54gdc2_dx_qkjycm80000gp/T/com.microsoft.Powerpoint/TemporaryItems/"/>
  <p:tag name="LATEXFORMHEIGHT" val="663"/>
  <p:tag name="LATEXFORMWIDTH" val="1006"/>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24"/>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The measurement model}&#10;\end{document}"/>
  <p:tag name="IGUANATEXSIZE" val="16"/>
  <p:tag name="IGUANATEXCURSOR" val="31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51"/>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y_i)\}_{i=1}^d$$&#10;\end{document}"/>
  <p:tag name="IGUANATEXSIZE" val="16"/>
  <p:tag name="IGUANATEXCURSOR" val="30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8"/>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y_i = f^\star(x_i) + \delta_i$$&#10;\end{document}"/>
  <p:tag name="IGUANATEXSIZE" val="16"/>
  <p:tag name="IGUANATEXCURSOR" val="31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3"/>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0"/>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delta_i| \leq \bar\delta$$&#10;\end{document}"/>
  <p:tag name="IGUANATEXSIZE" val="16"/>
  <p:tag name="IGUANATEXCURSOR" val="29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24"/>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The measurement model}&#10;\end{document}"/>
  <p:tag name="IGUANATEXSIZE" val="16"/>
  <p:tag name="IGUANATEXCURSOR" val="31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304"/>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an $\text{F}(x) = \sup_{f \, \in \mathcal{H}} \, \{ f(x) : \rknorm{f} \leq \Gamma, \infnorm{f_X - y} \leq \bar \delta \}  \nonumber$ be computed?&#10;&#10;\end{document}"/>
  <p:tag name="IGUANATEXSIZE" val="16"/>
  <p:tag name="IGUANATEXCURSOR" val="557"/>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5"/>
  <p:tag name="ORIGINALWIDTH" val="318"/>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extbf{(Finite-dimensional equivalence)} F($x$) = C($x$), where&#10;&#9;\begin{align}&#10;&#9;{\normalfont \text{C}(x)} \; = \max_{c \in \mathbb{R}^d, c_x \in \mathbb{R}}&amp;  \quad c_x  \nonumber \\ &#10;&#9;\text{\normalfont subj. to}&amp; \ \; &#10;&#9;\begin{bmatrix}&#10;&#9;&#9;c \\&#10;&#9;&#9;c_x&#10;&#9;\end{bmatrix}^\top &#10;&#9;\begin{bmatrix}&#10;&#9;&#9;K_{XX} &amp; K_{Xx} \\&#10;&#9;&#9;K_{xX} &amp; k(x,x)&#10;&#9;\end{bmatrix}^{-1} &#10;&#9;\begin{bmatrix}&#10;&#9;&#9;c \\&#10;&#9;&#9;c_x&#10;&#9;\end{bmatrix} \leq \Gamma^2  \nonumber \\&#10;&#9;&amp; \ \; \; \infnorm{ c - y} \leq \bar\delta \nonumber&#10;&#9;&#9;\end{align}&#10;\end{document}"/>
  <p:tag name="IGUANATEXSIZE" val="16"/>
  <p:tag name="IGUANATEXCURSOR" val="50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51"/>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y_i)\}_{i=1}^d$$&#10;\end{document}"/>
  <p:tag name="IGUANATEXSIZE" val="16"/>
  <p:tag name="IGUANATEXCURSOR" val="30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68"/>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y_i = f^\star(x_i) + \delta_i$$&#10;\end{document}"/>
  <p:tag name="IGUANATEXSIZE" val="16"/>
  <p:tag name="IGUANATEXCURSOR" val="31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4"/>
  <p:tag name="ORIGINALWIDTH" val="396"/>
  <p:tag name="OUTPUTTYPE" val="PDF"/>
  <p:tag name="IGUANATEXVERSION" val="160"/>
  <p:tag name="LATEXADDIN" val="\documentclass{article}&#10;\usepackage{amsmath}&#10;\usepackage{amsfonts}&#10;\pagestyle{empty}&#10;&#10;\usepackage[a4paper, total={5.5in, 8in}]{geometry}&#10;&#10;\newcommand{\rknorm}[1]{\left\| #1 \right\|_\mathcal{H}}&#10;\newcommand{\rknner}[2]{\langle #1, #2 \rangle_\mathcal{H}}&#10;&#10;\begin{document}&#10;&#10;\noindent \textbf{Definition:} &#10;\textbf{(Positive-definite kernel)} A kernel function $k$ is said to be positive-definite if for any finite subset of points $X \subset \mathcal{X}$, the kernel matrix satisfies $K_{XX} \succeq 0$. If, in particular, $K_{XX} \succ 0$, then the kernel is strictly positive-definite.&#10;&#10;\end{document}"/>
  <p:tag name="IGUANATEXSIZE" val="16"/>
  <p:tag name="IGUANATEXCURSOR" val="305"/>
  <p:tag name="TRANSPARENCY" val="True"/>
  <p:tag name="LATEXENGINEID" val="0"/>
  <p:tag name="TEMPFOLDER" val="/private/var/folders/2z/914s0zm54gdc2_dx_qkjycm80000gp/T/com.microsoft.Powerpoint/TemporaryItems/"/>
  <p:tag name="LATEXFORMHEIGHT" val="663"/>
  <p:tag name="LATEXFORMWIDTH" val="1006"/>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73"/>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 \in \mathbb{R}^{n_x}, \; y_i \in \mathbb{R}$$&#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0"/>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delta_i| \leq \bar\delta$$&#10;\end{document}"/>
  <p:tag name="IGUANATEXSIZE" val="16"/>
  <p:tag name="IGUANATEXCURSOR" val="29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124"/>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The measurement model}&#10;\end{document}"/>
  <p:tag name="IGUANATEXSIZE" val="16"/>
  <p:tag name="IGUANATEXCURSOR" val="31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303"/>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an $\text{G}(x) = \inf_{f \, \in \mathcal{H}} \, \{ f(x) : \rknorm{f} \leq \Gamma, \infnorm{f_X - y} \leq \bar \delta \}  \nonumber$ be computed?&#10;&#10;\end{document}"/>
  <p:tag name="IGUANATEXSIZE" val="16"/>
  <p:tag name="IGUANATEXCURSOR" val="43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85"/>
  <p:tag name="ORIGINALWIDTH" val="319"/>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extbf{(Finite-dimensional equivalence)} G($x$) = B($x$), where&#10;&#9;\begin{align}&#10;&#9;{\normalfont \text{B}(x)} \; = \min_{c \in \mathbb{R}^d, c_x \in \mathbb{R}}&amp;  \quad c_x  \nonumber \\ &#10;&#9;\text{\normalfont subj. to}&amp; \ \; &#10;&#9;\begin{bmatrix}&#10;&#9;&#9;c \\&#10;&#9;&#9;c_x&#10;&#9;\end{bmatrix}^\top &#10;&#9;\begin{bmatrix}&#10;&#9;&#9;K_{XX} &amp; K_{Xx} \\&#10;&#9;&#9;K_{xX} &amp; k(x,x)&#10;&#9;\end{bmatrix}^{-1} &#10;&#9;\begin{bmatrix}&#10;&#9;&#9;c \\&#10;&#9;&#9;c_x&#10;&#9;\end{bmatrix} \leq \Gamma^2  \nonumber \\&#10;&#9;&amp; \ \; \; \infnorm{ c - y} \leq \bar\delta \nonumber&#10;&#9;&#9;\end{align}&#10;\end{document}"/>
  <p:tag name="IGUANATEXSIZE" val="16"/>
  <p:tag name="IGUANATEXCURSOR" val="56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59"/>
  <p:tag name="ORIGINALWIDTH" val="395"/>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The complexity inequality constraint is always active, i.e., for any $x \in \mathcal{X} \backslash X $ let $(c^\star,c_x^\star)$ be an optimizer, then &#10;&#9;\begin{equation}&#10;&#9;\begin{bmatrix}&#10;&#9;&#9;c ^\star\\&#10;&#9;&#9;c_x^\star&#10;&#9;\end{bmatrix}^\top &#10;&#9;\begin{bmatrix}&#10;&#9;&#9;K_{XX} &amp; K_{Xx} \\&#10;&#9;&#9;K_{xX} &amp; k(x,x)&#10;&#9;\end{bmatrix}^{-1} &#10;&#9;\begin{bmatrix}&#10;&#9;&#9;c^\star \\&#10;&#9;&#9;c_x^\star&#10;&#9;\end{bmatrix} = \Gamma^2. &#10;&#9;\nonumber&#10;&#9;\end{equation}&#10;\end{document}"/>
  <p:tag name="IGUANATEXSIZE" val="16"/>
  <p:tag name="IGUANATEXCURSOR" val="835"/>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352"/>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9;If $\exists y_i$ such that $y_{i} &gt; {\normalfont C}(x_i)$ or $y_{i} &lt; \text{B}(x_i)$, then $\text{C}(x_i) - \text{B}(x_i) \leq \bar \delta$.&#10;\end{document}"/>
  <p:tag name="IGUANATEXSIZE" val="16"/>
  <p:tag name="IGUANATEXCURSOR" val="586"/>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4"/>
  <p:tag name="ORIGINALWIDTH" val="396"/>
  <p:tag name="OUTPUTTYPE" val="PDF"/>
  <p:tag name="IGUANATEXVERSION" val="160"/>
  <p:tag name="LATEXADDIN" val="\documentclass{article}&#10;\usepackage{amsmath}&#10;\usepackage{amsfonts}&#10;\usepackage{dsfont}&#10;&#10;\usepackage[a4paper, total={5.5in, 8in}]{geometry}&#10;&#10;\pagestyle{empty}&#10;&#10;\newcommand{\rknorm}[1]{\left\| #1 \right\|_\mathcal{H}}&#10;\newcommand{\onenorm}[1]{\left\| #1 \right\|_1}&#10;\newcommand{\infnorm}[1]{\left\| #1 \right\|_\infty}&#10;\newcommand{\rkhs}[0]{\mathcal{H}}&#10;\newcommand{\rknner}[2]{\langle #1, #2 \rangle_\mathcal{H}}&#10;&#10;\begin{document}&#10;&#10;\noindent \textbf{Proposition:} &#10;&#9;Let $\mathds{P}1$ denote the finite-dimensional reformulation.&#10;&#9;Moreover, let $C_{{\normalfont 1}}(x)$ be the solution of $\mathds{P}1$ with a dataset $D_1 = \{(x_i,\mathsf{y}_i)\}_{i=1}^{d}$, and $C_{{\normalfont 2}}(x)$ the solution with $D_2 = D_1 \cup \{(x_{d+1},\mathsf{y}_{d+1})\}$, $\forall x_{d+1} \in \mathcal{X}, \mathsf{y}_{d+1} \in \mathbb{R}^{n_{d+1}}$. Then $C_{{\normalfont 2}}(x) \leq C_{{\normalfont 1}}(x)$ for any $x \in \Omega$. &#10;\end{document}"/>
  <p:tag name="IGUANATEXSIZE" val="16"/>
  <p:tag name="IGUANATEXCURSOR" val="54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8"/>
  <p:tag name="ORIGINALWIDTH" val="196"/>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9;\begin{align}&#10;&#9;&#9;\dot{c}_A(t) &amp;= u(t)(c_{A0}-c_A(t)) - \rho_1 c_A(t) - \rho_3 c_A^2(t)  \nonumber \\ &#10;&#9;&#9;\dot{c}_B(t) &amp;= -u(t)c_B(t) + \rho_1 c_A(t) - \rho_2 c_B^2(t)\nonumber&#10;&#9;\end{align}&#10;&#10;&#10;\end{document}"/>
  <p:tag name="IGUANATEXSIZE" val="16"/>
  <p:tag name="IGUANATEXCURSOR" val="585"/>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6"/>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1 \leq c_A \leq 3$&#10;&#10;\end{document}"/>
  <p:tag name="IGUANATEXSIZE" val="16"/>
  <p:tag name="IGUANATEXCURSOR" val="43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78"/>
  <p:tag name="ORIGINALWIDTH" val="396"/>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Proposition:} &#10;&#9;\textbf{(PD kernels have feature maps)} &#10;&#9;Let $k:\mathcal{X} \times \mathcal{X} \rightarrow \mathbb{R} $ be a positive-definite kernel. Then there exists a Hilbert space $\mathbb{H}$ endowed with an inner product $\langle \cdot,\cdot \rangle_\mathbb{H}$ and a mapping $\Phi :  \mathcal{X} \rightarrow \mathbb{H}$ such that &#10;&#9;\begin{equation}&#10;&#9;&#9;k(x,x') = \langle \Phi(x),\Phi(x') \rangle_\mathbb{H} \nonumber&#10;&#9;\end{equation}&#10;&#9;holds for any $x,x' \in \mathcal{X}$. $\Phi$ is known as a feature map from $\mathcal{X}$ to $\mathbb{H}$.&#10;&#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55"/>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0.5 \leq c_B \leq 2$&#10;&#10;\end{document}"/>
  <p:tag name="IGUANATEXSIZE" val="16"/>
  <p:tag name="IGUANATEXCURSOR" val="424"/>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47"/>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3 \leq u \leq 25$&#10;&#10;\end{document}"/>
  <p:tag name="IGUANATEXSIZE" val="16"/>
  <p:tag name="IGUANATEXCURSOR" val="42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95"/>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_A^{\text{ref}} = 2.14$, $c_B^{\text{ref}} = 1.09$&#10;&#10;\end{document}"/>
  <p:tag name="IGUANATEXSIZE" val="16"/>
  <p:tag name="IGUANATEXCURSOR" val="44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9"/>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C$(x)$&#10;&#10;\end{document}"/>
  <p:tag name="IGUANATEXSIZE" val="16"/>
  <p:tag name="IGUANATEXCURSOR" val="415"/>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
  <p:tag name="ORIGINALWIDTH" val="19"/>
  <p:tag name="OUTPUTTYPE" val="PDF"/>
  <p:tag name="IGUANATEXVERSION" val="160"/>
  <p:tag name="LATEXADDIN" val="\documentclass{article}&#10;\usepackage{amsmath}&#10;\usepackage{amsfonts}&#10;&#10;\usepackage[a4paper, total={5.5in, 8in}]{geometry}&#10;&#10;\pagestyle{empty}&#10;&#10;\newcommand{\rknorm}[1]{\left\| #1 \right\|_\mathcal{H}}&#10;\newcommand{\onenorm}[1]{\left\| #1 \right\|_1}&#10;\newcommand{\infnorm}[1]{\left\| #1 \right\|_\infty}&#10;\newcommand{\rkhs}[0]{\mathcal{H}}&#10;\newcommand{\rknner}[2]{\langle #1, #2 \rangle_\mathcal{H}}&#10;&#10;\begin{document}&#10;&#10;B$(x)$&#10;&#10;\end{document}"/>
  <p:tag name="IGUANATEXSIZE" val="16"/>
  <p:tag name="IGUANATEXCURSOR" val="412"/>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x$&#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x$&#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6"/>
  <p:tag name="ORIGINALWIDTH" val="10"/>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n_z$&#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77"/>
  <p:tag name="ORIGINALWIDTH" val="396"/>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textbf{Definition:} &#10;&#9;\textbf{(Reproducing kernel Hilbert space)} &#10;&#9;Let $\mathcal{X} \neq \emptyset$ and $\mathbb{R}^\mathcal{X}$ the set of functions mapping $\mathcal{X}$ to $\mathbb{R}$. The subset $\mathcal{H} \subset \mathbb{R}^\mathcal{X}$ is called a RKHS if it is a Hilbert space and if $\forall x \in \mathcal{X}$ the evaluation functionals&#10;&#9;\begin{equation}&#10;&#9;&#9;L_x: \mathcal{H} \rightarrow \mathbb{R}, \; L_x(f) \mapsto f(x), \ \forall f\in \mathcal{H} \nonumber&#10;&#9;\end{equation}&#10;&#9;are bounded.&#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7"/>
  <p:tag name="ORIGINALWIDTH" val="8"/>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y_1$&#10;&#10;\end{document}"/>
  <p:tag name="IGUANATEXSIZE" val="16"/>
  <p:tag name="IGUANATEXCURSOR" val="321"/>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
  <p:tag name="ORIGINALWIDTH" val="396"/>
  <p:tag name="OUTPUTTYPE" val="PDF"/>
  <p:tag name="IGUANATEXVERSION" val="160"/>
  <p:tag name="LATEXADDIN" val="\documentclass{article}&#10;\usepackage{amsmath}&#10;\usepackage{amsfonts}&#10;&#10;\usepackage[a4paper, total={5.5in, 8in}]{geometry}&#10;&#10;\pagestyle{empty}&#10;&#10;\newcommand{\rknorm}[1]{\left\| #1 \right\|_\mathcal{H}}&#10;\newcommand{\rkhs}[0]{\mathcal{H}}&#10;\newcommand{\rknner}[2]{\langle #1, #2 \rangle_\mathcal{H}}&#10;&#10;\begin{document}&#10;&#10;\noindent \textbf{Proposition:} &#10;&#9;\textbf{(Informal)} &#10;&#9;Given an appropriate $n_z$, the pQP NN can learn any linear MPC controller. That is, $\exists F, f, H, G, g$ such that the NN exactly reproduces the target state-control MPC mapping.&#10;\end{document}"/>
  <p:tag name="IGUANATEXSIZE" val="16"/>
  <p:tag name="IGUANATEXCURSOR" val="54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45"/>
  <p:tag name="ORIGINALWIDTH" val="197"/>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10;\begin{align}&#10;\rkhs_0 :=&amp; \; \text{span} \, \{ k(x,\cdot) \, | \, x \in \mathcal{X} \} \nonumber \\&#10; &#9;=&amp;  \; \left\{ \sum_{i=1}^n c_i \, k(x_i,\cdot) \, | \, n \in \mathbb{N}, c_i \in \mathbb{R}, x_i \in \mathcal{X} \right\} \nonumber&#10;\end{align}&#10;&#10;\end{document}"/>
  <p:tag name="IGUANATEXSIZE" val="16"/>
  <p:tag name="IGUANATEXCURSOR" val="0"/>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55"/>
  <p:tag name="OUTPUTTYPE" val="PDF"/>
  <p:tag name="IGUANATEXVERSION" val="160"/>
  <p:tag name="LATEXADDIN" val="\documentclass{article}&#10;\usepackage{amsmath}&#10;\usepackage{amsfonts}&#10;&#10;\usepackage[a4paper, total={5.5in, 8in}]{geometry}&#10;&#10;\pagestyle{empty}&#10;&#10;\newcommand{\rknorm}[1]{\left\| #1 \right\|_\mathcal{H}}&#10;\newcommand{\rkhs}{\mathcal{H}}&#10;\newcommand{\rknner}[2]{\langle #1, #2 \rangle_\mathcal{H}}&#10;&#10;\begin{document}&#10;&#10;\noindent &#10;$&#9;\mathcal{H} := \text{clos} \, \mathcal{H}_0 \nonumber$&#10;\end{document}"/>
  <p:tag name="IGUANATEXSIZE" val="16"/>
  <p:tag name="IGUANATEXCURSOR" val="373"/>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6"/>
  <p:tag name="ORIGINALWIDTH" val="217"/>
  <p:tag name="OUTPUTTYPE" val="PDF"/>
  <p:tag name="IGUANATEXVERSION" val="160"/>
  <p:tag name="LATEXADDIN" val="\documentclass{article}&#10;\usepackage{amsmath}&#10;\usepackage{amsfonts}&#10;&#10;\usepackage[a4paper, total={3in, 8in}]{geometry}&#10;&#10;\pagestyle{empty}&#10;&#10;\newcommand{\rknorm}[1]{\left\| #1 \right\|_\mathcal{H}}&#10;\newcommand{\rkhs}{\mathcal{H}}&#10;\newcommand{\rknner}[2]{\langle #1, #2 \rangle_\mathcal{H}}&#10;&#10;\begin{document}&#10;&#10;\noindent $\langle f,g\rangle_{\mathcal{H}_0} := \sum_{i=1}^n \sum_{j=1}^m a_i b_i k(x_i,x_j)$ for members $f,g \in \mathcal{H}_0, f=\sum_{i=1}^n a_i \, k(x_i,\cdot), g=\sum_{j=1}^m b_j \, k(x_j,\cdot) $&#13;&#10;&#10;\end{document}"/>
  <p:tag name="IGUANATEXSIZE" val="16"/>
  <p:tag name="IGUANATEXCURSOR" val="97"/>
  <p:tag name="TRANSPARENCY" val="True"/>
  <p:tag name="LATEXENGINEID" val="0"/>
  <p:tag name="TEMPFOLDER" val="/private/var/folders/2z/914s0zm54gdc2_dx_qkjycm80000gp/T/com.microsoft.Powerpoint/TemporaryItems/"/>
  <p:tag name="LATEXFORMHEIGHT" val="732"/>
  <p:tag name="LATEXFORMWIDTH" val="912"/>
  <p:tag name="LATEXFORMWRAP" val="Fals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
  <p:tag name="ORIGINALWIDTH" val="51"/>
  <p:tag name="OUTPUTTYPE" val="PDF"/>
  <p:tag name="IGUANATEXVERSION" val="160"/>
  <p:tag name="LATEXADDIN" val="\documentclass{article}&#10;\usepackage{amsmath}&#10;\usepackage{amsfonts}&#10;&#10;\usepackage[a4paper, total={5.5in, 8in}]{geometry}&#10;&#10;\pagestyle{empty}&#10;&#10;\newcommand{\rknorm}[1]{\left\| #1 \right\|_\mathcal{H}}&#10;\newcommand{\rknner}[2]{\langle #1, #2 \rangle_\mathcal{H}}&#10;&#10;\begin{document}&#10;&#10;\noindent $$\{(x_i,y_i)\}_{i=1}^d$$&#10;\end{document}"/>
  <p:tag name="IGUANATEXSIZE" val="16"/>
  <p:tag name="IGUANATEXCURSOR" val="308"/>
  <p:tag name="TRANSPARENCY" val="True"/>
  <p:tag name="LATEXENGINEID" val="0"/>
  <p:tag name="TEMPFOLDER" val="/private/var/folders/2z/914s0zm54gdc2_dx_qkjycm80000gp/T/com.microsoft.Powerpoint/TemporaryItems/"/>
  <p:tag name="LATEXFORMHEIGHT" val="1005"/>
  <p:tag name="LATEXFORMWIDTH" val="912"/>
  <p:tag name="LATEXFORMWRAP" val="False"/>
  <p:tag name="BITMAPVECTOR" val="0"/>
</p:tagLst>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Office</Template>
  <TotalTime>20299</TotalTime>
  <Words>11126</Words>
  <Application>Microsoft Macintosh PowerPoint</Application>
  <PresentationFormat>On-screen Show (16:9)</PresentationFormat>
  <Paragraphs>1013</Paragraphs>
  <Slides>63</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Franklin Gothic Demi Cond</vt:lpstr>
      <vt:lpstr>Helvetica</vt:lpstr>
      <vt:lpstr>Wingdings</vt:lpstr>
      <vt:lpstr>Thème Office</vt:lpstr>
      <vt:lpstr>Machine Learning Methods for Robust Uncertainty Quantification and Controller Approximation</vt:lpstr>
      <vt:lpstr>Jury composition</vt:lpstr>
      <vt:lpstr>Agenda</vt:lpstr>
      <vt:lpstr>Part 1</vt:lpstr>
      <vt:lpstr>Introduction</vt:lpstr>
      <vt:lpstr>Introduction</vt:lpstr>
      <vt:lpstr>Introduction</vt:lpstr>
      <vt:lpstr>Introduction</vt:lpstr>
      <vt:lpstr>Introduction</vt:lpstr>
      <vt:lpstr>Introduction</vt:lpstr>
      <vt:lpstr>Results</vt:lpstr>
      <vt:lpstr>Results</vt:lpstr>
      <vt:lpstr>Results</vt:lpstr>
      <vt:lpstr>Results</vt:lpstr>
      <vt:lpstr>Results</vt:lpstr>
      <vt:lpstr>Examples</vt:lpstr>
      <vt:lpstr>Examples</vt:lpstr>
      <vt:lpstr>Examples</vt:lpstr>
      <vt:lpstr>Examples</vt:lpstr>
      <vt:lpstr>Conclusion</vt:lpstr>
      <vt:lpstr>Part 2</vt:lpstr>
      <vt:lpstr>System overview</vt:lpstr>
      <vt:lpstr>System overview</vt:lpstr>
      <vt:lpstr>System overview</vt:lpstr>
      <vt:lpstr>System overview</vt:lpstr>
      <vt:lpstr>Crafting models</vt:lpstr>
      <vt:lpstr>Crafting models</vt:lpstr>
      <vt:lpstr>Crafting models</vt:lpstr>
      <vt:lpstr>Crafting models</vt:lpstr>
      <vt:lpstr>Crafting models</vt:lpstr>
      <vt:lpstr>Crafting models</vt:lpstr>
      <vt:lpstr>Increasing the thermal load is not always bad…</vt:lpstr>
      <vt:lpstr>The NMPC formulation</vt:lpstr>
      <vt:lpstr>The NMPC formulation</vt:lpstr>
      <vt:lpstr>The NMPC formulation</vt:lpstr>
      <vt:lpstr>The NMPC formulation</vt:lpstr>
      <vt:lpstr>The NMPC formulation</vt:lpstr>
      <vt:lpstr>Experimental results</vt:lpstr>
      <vt:lpstr>Experimental results</vt:lpstr>
      <vt:lpstr>Experimental results</vt:lpstr>
      <vt:lpstr>Experimental results</vt:lpstr>
      <vt:lpstr>PowerPoint Presentation</vt:lpstr>
      <vt:lpstr>PowerPoint Presentation</vt:lpstr>
      <vt:lpstr>Conclusion</vt:lpstr>
      <vt:lpstr>Part 3</vt:lpstr>
      <vt:lpstr>Introduction</vt:lpstr>
      <vt:lpstr>Introduction</vt:lpstr>
      <vt:lpstr>Introduction</vt:lpstr>
      <vt:lpstr>System overview</vt:lpstr>
      <vt:lpstr>System overview</vt:lpstr>
      <vt:lpstr>System overview</vt:lpstr>
      <vt:lpstr>System overview</vt:lpstr>
      <vt:lpstr>Obtaining a model</vt:lpstr>
      <vt:lpstr>Preprocessing</vt:lpstr>
      <vt:lpstr>Preprocessing</vt:lpstr>
      <vt:lpstr>Preprocessing</vt:lpstr>
      <vt:lpstr>Results</vt:lpstr>
      <vt:lpstr>Results</vt:lpstr>
      <vt:lpstr>Results</vt:lpstr>
      <vt:lpstr>Results</vt:lpstr>
      <vt:lpstr>Conclusion</vt:lpstr>
      <vt:lpstr>Published works not discussed in this thesis</vt:lpstr>
      <vt:lpstr>Part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Emilio Maddalena</cp:lastModifiedBy>
  <cp:revision>470</cp:revision>
  <cp:lastPrinted>2019-06-19T13:21:30Z</cp:lastPrinted>
  <dcterms:created xsi:type="dcterms:W3CDTF">2019-04-02T06:24:35Z</dcterms:created>
  <dcterms:modified xsi:type="dcterms:W3CDTF">2023-03-21T10:22:11Z</dcterms:modified>
</cp:coreProperties>
</file>